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67" r:id="rId2"/>
    <p:sldId id="276" r:id="rId3"/>
    <p:sldId id="256" r:id="rId4"/>
    <p:sldId id="257" r:id="rId5"/>
    <p:sldId id="258" r:id="rId6"/>
    <p:sldId id="275" r:id="rId7"/>
    <p:sldId id="259" r:id="rId8"/>
    <p:sldId id="272" r:id="rId9"/>
    <p:sldId id="273" r:id="rId10"/>
    <p:sldId id="268" r:id="rId11"/>
    <p:sldId id="260" r:id="rId12"/>
    <p:sldId id="270" r:id="rId13"/>
    <p:sldId id="262" r:id="rId14"/>
    <p:sldId id="261" r:id="rId15"/>
    <p:sldId id="278" r:id="rId16"/>
    <p:sldId id="269" r:id="rId17"/>
    <p:sldId id="271" r:id="rId18"/>
    <p:sldId id="274" r:id="rId19"/>
    <p:sldId id="265"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8F7D"/>
    <a:srgbClr val="A0E9D6"/>
    <a:srgbClr val="97BE49"/>
    <a:srgbClr val="00485C"/>
    <a:srgbClr val="004B61"/>
    <a:srgbClr val="004A60"/>
    <a:srgbClr val="00485B"/>
    <a:srgbClr val="01485A"/>
    <a:srgbClr val="0C7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9FB37-8470-496A-982C-3D6F3259CE69}" type="datetimeFigureOut">
              <a:rPr lang="en-PK" smtClean="0"/>
              <a:t>24/09/2023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6F829-70A2-467E-B2A7-2256576A107B}" type="slidenum">
              <a:rPr lang="en-PK" smtClean="0"/>
              <a:t>‹#›</a:t>
            </a:fld>
            <a:endParaRPr lang="en-PK"/>
          </a:p>
        </p:txBody>
      </p:sp>
    </p:spTree>
    <p:extLst>
      <p:ext uri="{BB962C8B-B14F-4D97-AF65-F5344CB8AC3E}">
        <p14:creationId xmlns:p14="http://schemas.microsoft.com/office/powerpoint/2010/main" val="352042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846F829-70A2-467E-B2A7-2256576A107B}" type="slidenum">
              <a:rPr lang="en-PK" smtClean="0"/>
              <a:t>18</a:t>
            </a:fld>
            <a:endParaRPr lang="en-PK"/>
          </a:p>
        </p:txBody>
      </p:sp>
    </p:spTree>
    <p:extLst>
      <p:ext uri="{BB962C8B-B14F-4D97-AF65-F5344CB8AC3E}">
        <p14:creationId xmlns:p14="http://schemas.microsoft.com/office/powerpoint/2010/main" val="411375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24/09/2023</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29853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24/09/2023</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04696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24/09/2023</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1225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24/09/2023</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341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731EE1-D131-48F4-AF5C-806EB87B878E}" type="datetimeFigureOut">
              <a:rPr lang="en-PK" smtClean="0"/>
              <a:t>24/09/2023</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50316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731EE1-D131-48F4-AF5C-806EB87B878E}" type="datetimeFigureOut">
              <a:rPr lang="en-PK" smtClean="0"/>
              <a:t>24/09/2023</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219746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731EE1-D131-48F4-AF5C-806EB87B878E}" type="datetimeFigureOut">
              <a:rPr lang="en-PK" smtClean="0"/>
              <a:t>24/09/2023</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58460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731EE1-D131-48F4-AF5C-806EB87B878E}" type="datetimeFigureOut">
              <a:rPr lang="en-PK" smtClean="0"/>
              <a:t>24/09/2023</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60792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31EE1-D131-48F4-AF5C-806EB87B878E}" type="datetimeFigureOut">
              <a:rPr lang="en-PK" smtClean="0"/>
              <a:t>24/09/2023</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78177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24/09/2023</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6490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24/09/2023</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25692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31EE1-D131-48F4-AF5C-806EB87B878E}" type="datetimeFigureOut">
              <a:rPr lang="en-PK" smtClean="0"/>
              <a:t>24/09/2023</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0B1E-00A7-4217-B6F8-4DE29DD29838}" type="slidenum">
              <a:rPr lang="en-PK" smtClean="0"/>
              <a:t>‹#›</a:t>
            </a:fld>
            <a:endParaRPr lang="en-PK"/>
          </a:p>
        </p:txBody>
      </p:sp>
    </p:spTree>
    <p:extLst>
      <p:ext uri="{BB962C8B-B14F-4D97-AF65-F5344CB8AC3E}">
        <p14:creationId xmlns:p14="http://schemas.microsoft.com/office/powerpoint/2010/main" val="14339403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web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16B469-1E94-5999-988F-D4AA843CB58C}"/>
              </a:ext>
            </a:extLst>
          </p:cNvPr>
          <p:cNvSpPr/>
          <p:nvPr/>
        </p:nvSpPr>
        <p:spPr>
          <a:xfrm>
            <a:off x="-3" y="1"/>
            <a:ext cx="12192003" cy="6858000"/>
          </a:xfrm>
          <a:prstGeom prst="rect">
            <a:avLst/>
          </a:prstGeom>
          <a:solidFill>
            <a:srgbClr val="0C7D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3">
            <a:extLst>
              <a:ext uri="{FF2B5EF4-FFF2-40B4-BE49-F238E27FC236}">
                <a16:creationId xmlns:a16="http://schemas.microsoft.com/office/drawing/2014/main" id="{A4AFF05D-0517-FCEE-002A-C785E363DB2C}"/>
              </a:ext>
            </a:extLst>
          </p:cNvPr>
          <p:cNvSpPr/>
          <p:nvPr/>
        </p:nvSpPr>
        <p:spPr>
          <a:xfrm>
            <a:off x="-2" y="5398936"/>
            <a:ext cx="12192002" cy="1459064"/>
          </a:xfrm>
          <a:prstGeom prst="rect">
            <a:avLst/>
          </a:prstGeom>
          <a:gradFill>
            <a:gsLst>
              <a:gs pos="0">
                <a:srgbClr val="00485B"/>
              </a:gs>
              <a:gs pos="62000">
                <a:srgbClr val="00485C"/>
              </a:gs>
              <a:gs pos="78000">
                <a:srgbClr val="004B61"/>
              </a:gs>
              <a:gs pos="98000">
                <a:srgbClr val="004A60">
                  <a:alpha val="45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5" name="Content Placeholder 4">
            <a:extLst>
              <a:ext uri="{FF2B5EF4-FFF2-40B4-BE49-F238E27FC236}">
                <a16:creationId xmlns:a16="http://schemas.microsoft.com/office/drawing/2014/main" id="{9AE91B10-D690-E694-AD11-6CD2046A25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67" b="21295"/>
          <a:stretch/>
        </p:blipFill>
        <p:spPr>
          <a:xfrm>
            <a:off x="-2" y="1236784"/>
            <a:ext cx="12192002" cy="4257567"/>
          </a:xfrm>
        </p:spPr>
      </p:pic>
      <p:sp>
        <p:nvSpPr>
          <p:cNvPr id="25" name="TextBox 24">
            <a:extLst>
              <a:ext uri="{FF2B5EF4-FFF2-40B4-BE49-F238E27FC236}">
                <a16:creationId xmlns:a16="http://schemas.microsoft.com/office/drawing/2014/main" id="{3F77DDEE-3907-346C-42BE-875363A28093}"/>
              </a:ext>
            </a:extLst>
          </p:cNvPr>
          <p:cNvSpPr txBox="1"/>
          <p:nvPr/>
        </p:nvSpPr>
        <p:spPr>
          <a:xfrm>
            <a:off x="4671872" y="5019655"/>
            <a:ext cx="284825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K200286 – Syed Aun Ali</a:t>
            </a:r>
          </a:p>
          <a:p>
            <a:r>
              <a:rPr lang="en-US" sz="1400" dirty="0">
                <a:latin typeface="Times New Roman" panose="02020603050405020304" pitchFamily="18" charset="0"/>
                <a:cs typeface="Times New Roman" panose="02020603050405020304" pitchFamily="18" charset="0"/>
              </a:rPr>
              <a:t>K200421 – Muhammad Fahad Zahid</a:t>
            </a:r>
          </a:p>
          <a:p>
            <a:r>
              <a:rPr lang="en-US" sz="1400" dirty="0">
                <a:latin typeface="Times New Roman" panose="02020603050405020304" pitchFamily="18" charset="0"/>
                <a:cs typeface="Times New Roman" panose="02020603050405020304" pitchFamily="18" charset="0"/>
              </a:rPr>
              <a:t>K200273 – Muhammad Mudabbir</a:t>
            </a:r>
            <a:endParaRPr lang="en-PK"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FDECEE-B5E2-DEE3-22C1-D75AD43C1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29" y="50651"/>
            <a:ext cx="1320405" cy="1320405"/>
          </a:xfrm>
          <a:prstGeom prst="rect">
            <a:avLst/>
          </a:prstGeom>
        </p:spPr>
      </p:pic>
      <p:sp>
        <p:nvSpPr>
          <p:cNvPr id="8" name="TextBox 7">
            <a:extLst>
              <a:ext uri="{FF2B5EF4-FFF2-40B4-BE49-F238E27FC236}">
                <a16:creationId xmlns:a16="http://schemas.microsoft.com/office/drawing/2014/main" id="{72EDFFF9-D0EE-1B73-F2D7-C719A2D8F882}"/>
              </a:ext>
            </a:extLst>
          </p:cNvPr>
          <p:cNvSpPr txBox="1"/>
          <p:nvPr/>
        </p:nvSpPr>
        <p:spPr>
          <a:xfrm>
            <a:off x="3548153" y="6022287"/>
            <a:ext cx="509569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Department of Computer Science, FAST-NUCES, Karachi, Pakistan</a:t>
            </a:r>
            <a:endParaRPr lang="en-PK"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BD63862-2EB1-A137-E9CE-1984997B4AAC}"/>
              </a:ext>
            </a:extLst>
          </p:cNvPr>
          <p:cNvSpPr txBox="1"/>
          <p:nvPr/>
        </p:nvSpPr>
        <p:spPr>
          <a:xfrm>
            <a:off x="2885738" y="4434063"/>
            <a:ext cx="6833987" cy="369332"/>
          </a:xfrm>
          <a:prstGeom prst="rect">
            <a:avLst/>
          </a:prstGeom>
          <a:noFill/>
        </p:spPr>
        <p:txBody>
          <a:bodyPr wrap="none" rtlCol="0">
            <a:spAutoFit/>
          </a:bodyPr>
          <a:lstStyle/>
          <a:p>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a:t>
            </a:r>
            <a:endParaRPr lang="en-PK" dirty="0"/>
          </a:p>
        </p:txBody>
      </p:sp>
    </p:spTree>
    <p:extLst>
      <p:ext uri="{BB962C8B-B14F-4D97-AF65-F5344CB8AC3E}">
        <p14:creationId xmlns:p14="http://schemas.microsoft.com/office/powerpoint/2010/main" val="352750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Data Collection</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9B9AB3-A0E9-D51A-F5CD-3C1217BA3055}"/>
              </a:ext>
            </a:extLst>
          </p:cNvPr>
          <p:cNvPicPr>
            <a:picLocks noChangeAspect="1"/>
          </p:cNvPicPr>
          <p:nvPr/>
        </p:nvPicPr>
        <p:blipFill rotWithShape="1">
          <a:blip r:embed="rId2">
            <a:extLst>
              <a:ext uri="{28A0092B-C50C-407E-A947-70E740481C1C}">
                <a14:useLocalDpi xmlns:a14="http://schemas.microsoft.com/office/drawing/2010/main" val="0"/>
              </a:ext>
            </a:extLst>
          </a:blip>
          <a:srcRect l="13980" t="16829" r="44419" b="44466"/>
          <a:stretch/>
        </p:blipFill>
        <p:spPr>
          <a:xfrm>
            <a:off x="5244729" y="1118584"/>
            <a:ext cx="3393746" cy="2786617"/>
          </a:xfrm>
          <a:prstGeom prst="rect">
            <a:avLst/>
          </a:prstGeom>
        </p:spPr>
      </p:pic>
      <p:pic>
        <p:nvPicPr>
          <p:cNvPr id="6" name="Content Placeholder 5">
            <a:extLst>
              <a:ext uri="{FF2B5EF4-FFF2-40B4-BE49-F238E27FC236}">
                <a16:creationId xmlns:a16="http://schemas.microsoft.com/office/drawing/2014/main" id="{2825EACE-3052-4508-C3F2-2CEA20F414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4" t="49345" r="44336" b="4038"/>
          <a:stretch/>
        </p:blipFill>
        <p:spPr>
          <a:xfrm>
            <a:off x="8638475" y="3911113"/>
            <a:ext cx="3356938" cy="2156696"/>
          </a:xfrm>
        </p:spPr>
      </p:pic>
      <p:pic>
        <p:nvPicPr>
          <p:cNvPr id="10" name="Picture 9">
            <a:extLst>
              <a:ext uri="{FF2B5EF4-FFF2-40B4-BE49-F238E27FC236}">
                <a16:creationId xmlns:a16="http://schemas.microsoft.com/office/drawing/2014/main" id="{D89A2B80-4DEF-3A11-5437-57714F516300}"/>
              </a:ext>
            </a:extLst>
          </p:cNvPr>
          <p:cNvPicPr>
            <a:picLocks noChangeAspect="1"/>
          </p:cNvPicPr>
          <p:nvPr/>
        </p:nvPicPr>
        <p:blipFill rotWithShape="1">
          <a:blip r:embed="rId4">
            <a:extLst>
              <a:ext uri="{28A0092B-C50C-407E-A947-70E740481C1C}">
                <a14:useLocalDpi xmlns:a14="http://schemas.microsoft.com/office/drawing/2010/main" val="0"/>
              </a:ext>
            </a:extLst>
          </a:blip>
          <a:srcRect l="14084" t="49088" r="44651" b="4596"/>
          <a:stretch/>
        </p:blipFill>
        <p:spPr>
          <a:xfrm>
            <a:off x="5244729" y="3899290"/>
            <a:ext cx="3393746" cy="2168519"/>
          </a:xfrm>
          <a:prstGeom prst="rect">
            <a:avLst/>
          </a:prstGeom>
        </p:spPr>
      </p:pic>
      <p:pic>
        <p:nvPicPr>
          <p:cNvPr id="12" name="Picture 11">
            <a:extLst>
              <a:ext uri="{FF2B5EF4-FFF2-40B4-BE49-F238E27FC236}">
                <a16:creationId xmlns:a16="http://schemas.microsoft.com/office/drawing/2014/main" id="{F80516A1-27A8-2848-F52E-2AD0511FE1DB}"/>
              </a:ext>
            </a:extLst>
          </p:cNvPr>
          <p:cNvPicPr>
            <a:picLocks noChangeAspect="1"/>
          </p:cNvPicPr>
          <p:nvPr/>
        </p:nvPicPr>
        <p:blipFill rotWithShape="1">
          <a:blip r:embed="rId5">
            <a:extLst>
              <a:ext uri="{28A0092B-C50C-407E-A947-70E740481C1C}">
                <a14:useLocalDpi xmlns:a14="http://schemas.microsoft.com/office/drawing/2010/main" val="0"/>
              </a:ext>
            </a:extLst>
          </a:blip>
          <a:srcRect l="13762" t="16957" r="44673" b="44207"/>
          <a:stretch/>
        </p:blipFill>
        <p:spPr>
          <a:xfrm>
            <a:off x="8638475" y="1118585"/>
            <a:ext cx="3356938" cy="2797665"/>
          </a:xfrm>
          <a:prstGeom prst="rect">
            <a:avLst/>
          </a:prstGeom>
        </p:spPr>
      </p:pic>
      <p:sp>
        <p:nvSpPr>
          <p:cNvPr id="2" name="TextBox 1">
            <a:extLst>
              <a:ext uri="{FF2B5EF4-FFF2-40B4-BE49-F238E27FC236}">
                <a16:creationId xmlns:a16="http://schemas.microsoft.com/office/drawing/2014/main" id="{06CF762C-2E83-77B2-0885-F67B80A0C9A9}"/>
              </a:ext>
            </a:extLst>
          </p:cNvPr>
          <p:cNvSpPr txBox="1"/>
          <p:nvPr/>
        </p:nvSpPr>
        <p:spPr>
          <a:xfrm>
            <a:off x="838200" y="1736682"/>
            <a:ext cx="3991252"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Diverse representation of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Collaborative engagement with local communities and fishermen.</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84486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EA31D-FEDA-8B89-7D7E-3A55BF06E249}"/>
              </a:ext>
            </a:extLst>
          </p:cNvPr>
          <p:cNvSpPr>
            <a:spLocks noGrp="1"/>
          </p:cNvSpPr>
          <p:nvPr>
            <p:ph idx="1"/>
          </p:nvPr>
        </p:nvSpPr>
        <p:spPr>
          <a:xfrm>
            <a:off x="838200" y="2140018"/>
            <a:ext cx="5731276" cy="3288422"/>
          </a:xfrm>
        </p:spPr>
        <p:txBody>
          <a:bodyPr>
            <a:normAutofit lnSpcReduction="1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Employ </a:t>
            </a:r>
            <a:r>
              <a:rPr lang="en-US" sz="2000" b="0" i="0">
                <a:solidFill>
                  <a:srgbClr val="D1D5DB"/>
                </a:solidFill>
                <a:effectLst/>
                <a:latin typeface="Times New Roman" panose="02020603050405020304" pitchFamily="18" charset="0"/>
                <a:cs typeface="Times New Roman" panose="02020603050405020304" pitchFamily="18" charset="0"/>
              </a:rPr>
              <a:t>machine learning and </a:t>
            </a:r>
            <a:r>
              <a:rPr lang="en-US" sz="2000" b="0" i="0" dirty="0">
                <a:solidFill>
                  <a:srgbClr val="D1D5DB"/>
                </a:solidFill>
                <a:effectLst/>
                <a:latin typeface="Times New Roman" panose="02020603050405020304" pitchFamily="18" charset="0"/>
                <a:cs typeface="Times New Roman" panose="02020603050405020304" pitchFamily="18" charset="0"/>
              </a:rPr>
              <a:t>computer vision techniques for soil and fish classification.</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Collect and analyze data on soil types and nutrient requirements.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Integrate a system that is data-driven in decision-making for fish compatibility recommendations.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Explore and research on various fish-soil enrichment techniques, including Fish Emulsion, Fish Meal, Fish Composting, Fish Silage, Vermicomposting with Fish Waste, Aquaponics, and the fish hydrolysate procedure.</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FEC7676-374D-EE2F-A6BB-F201A2F27DE6}"/>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Methodology</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D32661C-C09C-56AA-9ECF-1D57FBB2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919" y="1647562"/>
            <a:ext cx="4602866" cy="4273334"/>
          </a:xfrm>
          <a:prstGeom prst="rect">
            <a:avLst/>
          </a:prstGeom>
        </p:spPr>
      </p:pic>
    </p:spTree>
    <p:extLst>
      <p:ext uri="{BB962C8B-B14F-4D97-AF65-F5344CB8AC3E}">
        <p14:creationId xmlns:p14="http://schemas.microsoft.com/office/powerpoint/2010/main" val="2947449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2804E-F55B-3188-5BE6-6BD40E7C8E9E}"/>
              </a:ext>
            </a:extLst>
          </p:cNvPr>
          <p:cNvSpPr txBox="1">
            <a:spLocks/>
          </p:cNvSpPr>
          <p:nvPr/>
        </p:nvSpPr>
        <p:spPr>
          <a:xfrm>
            <a:off x="838200" y="681037"/>
            <a:ext cx="5731276" cy="73570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6438060-7ED0-57DA-D354-914024AA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EB809E28-2807-EF33-1846-F46E5FA6B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p:spTree>
    <p:extLst>
      <p:ext uri="{BB962C8B-B14F-4D97-AF65-F5344CB8AC3E}">
        <p14:creationId xmlns:p14="http://schemas.microsoft.com/office/powerpoint/2010/main" val="107947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0412A-B06C-7354-3A74-B7DD98ACAF66}"/>
              </a:ext>
            </a:extLst>
          </p:cNvPr>
          <p:cNvSpPr>
            <a:spLocks noGrp="1"/>
          </p:cNvSpPr>
          <p:nvPr>
            <p:ph idx="1"/>
          </p:nvPr>
        </p:nvSpPr>
        <p:spPr>
          <a:xfrm>
            <a:off x="838200" y="1825625"/>
            <a:ext cx="6416710" cy="2163571"/>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mobile application successfully classifies soil types and fishes using smartphone cameras.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Users can receive recommendations for compatible and protein-rich fish species for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application automates the fish hydrolysate system (and other techniques), facilitating nutrient and protein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 user</a:t>
            </a:r>
            <a:r>
              <a:rPr lang="en-US" sz="2000" dirty="0">
                <a:solidFill>
                  <a:srgbClr val="D1D5DB"/>
                </a:solidFill>
                <a:latin typeface="Times New Roman" panose="02020603050405020304" pitchFamily="18" charset="0"/>
                <a:cs typeface="Times New Roman" panose="02020603050405020304" pitchFamily="18" charset="0"/>
              </a:rPr>
              <a:t>-friendly interface for smooth and seamless access to application’s features.</a:t>
            </a: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A21AC96-AB6F-6083-F1A8-CE493D1E3893}"/>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2832A9-7F82-D8C6-D559-920FFCD3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73061"/>
            <a:ext cx="2442214" cy="2597499"/>
          </a:xfrm>
          <a:prstGeom prst="rect">
            <a:avLst/>
          </a:prstGeom>
        </p:spPr>
      </p:pic>
      <p:pic>
        <p:nvPicPr>
          <p:cNvPr id="9" name="Picture 8">
            <a:extLst>
              <a:ext uri="{FF2B5EF4-FFF2-40B4-BE49-F238E27FC236}">
                <a16:creationId xmlns:a16="http://schemas.microsoft.com/office/drawing/2014/main" id="{22E837C4-9DCD-D9C1-13D1-150D52C1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528" y="4273061"/>
            <a:ext cx="7089485" cy="2597499"/>
          </a:xfrm>
          <a:prstGeom prst="rect">
            <a:avLst/>
          </a:prstGeom>
        </p:spPr>
      </p:pic>
      <p:pic>
        <p:nvPicPr>
          <p:cNvPr id="7" name="Picture 6">
            <a:extLst>
              <a:ext uri="{FF2B5EF4-FFF2-40B4-BE49-F238E27FC236}">
                <a16:creationId xmlns:a16="http://schemas.microsoft.com/office/drawing/2014/main" id="{FA949A58-20AD-882B-6B31-58D68BCC09FB}"/>
              </a:ext>
            </a:extLst>
          </p:cNvPr>
          <p:cNvPicPr>
            <a:picLocks noChangeAspect="1"/>
          </p:cNvPicPr>
          <p:nvPr/>
        </p:nvPicPr>
        <p:blipFill rotWithShape="1">
          <a:blip r:embed="rId4">
            <a:extLst>
              <a:ext uri="{28A0092B-C50C-407E-A947-70E740481C1C}">
                <a14:useLocalDpi xmlns:a14="http://schemas.microsoft.com/office/drawing/2010/main" val="0"/>
              </a:ext>
            </a:extLst>
          </a:blip>
          <a:srcRect b="65585"/>
          <a:stretch/>
        </p:blipFill>
        <p:spPr>
          <a:xfrm>
            <a:off x="9130012" y="4273061"/>
            <a:ext cx="3061987" cy="2263328"/>
          </a:xfrm>
          <a:prstGeom prst="rect">
            <a:avLst/>
          </a:prstGeom>
        </p:spPr>
      </p:pic>
      <p:pic>
        <p:nvPicPr>
          <p:cNvPr id="8" name="Picture 7">
            <a:extLst>
              <a:ext uri="{FF2B5EF4-FFF2-40B4-BE49-F238E27FC236}">
                <a16:creationId xmlns:a16="http://schemas.microsoft.com/office/drawing/2014/main" id="{3D169D69-00FC-449B-AD56-EDB42C0B8B23}"/>
              </a:ext>
            </a:extLst>
          </p:cNvPr>
          <p:cNvPicPr>
            <a:picLocks noChangeAspect="1"/>
          </p:cNvPicPr>
          <p:nvPr/>
        </p:nvPicPr>
        <p:blipFill rotWithShape="1">
          <a:blip r:embed="rId4">
            <a:extLst>
              <a:ext uri="{28A0092B-C50C-407E-A947-70E740481C1C}">
                <a14:useLocalDpi xmlns:a14="http://schemas.microsoft.com/office/drawing/2010/main" val="0"/>
              </a:ext>
            </a:extLst>
          </a:blip>
          <a:srcRect t="95136"/>
          <a:stretch/>
        </p:blipFill>
        <p:spPr>
          <a:xfrm>
            <a:off x="9130013" y="6536389"/>
            <a:ext cx="3061987" cy="334171"/>
          </a:xfrm>
          <a:prstGeom prst="rect">
            <a:avLst/>
          </a:prstGeom>
        </p:spPr>
      </p:pic>
      <p:sp>
        <p:nvSpPr>
          <p:cNvPr id="10" name="TextBox 9">
            <a:extLst>
              <a:ext uri="{FF2B5EF4-FFF2-40B4-BE49-F238E27FC236}">
                <a16:creationId xmlns:a16="http://schemas.microsoft.com/office/drawing/2014/main" id="{9DA0BCDF-EEA2-3512-90D7-C5BB6555A387}"/>
              </a:ext>
            </a:extLst>
          </p:cNvPr>
          <p:cNvSpPr txBox="1"/>
          <p:nvPr/>
        </p:nvSpPr>
        <p:spPr>
          <a:xfrm>
            <a:off x="121749" y="6536389"/>
            <a:ext cx="1797030" cy="369332"/>
          </a:xfrm>
          <a:prstGeom prst="rect">
            <a:avLst/>
          </a:prstGeom>
          <a:noFill/>
        </p:spPr>
        <p:txBody>
          <a:bodyPr wrap="none" rtlCol="0">
            <a:spAutoFit/>
          </a:bodyPr>
          <a:lstStyle/>
          <a:p>
            <a:r>
              <a:rPr lang="en-US" dirty="0">
                <a:solidFill>
                  <a:schemeClr val="bg1"/>
                </a:solidFill>
              </a:rPr>
              <a:t>Confusion Matrix</a:t>
            </a:r>
            <a:endParaRPr lang="en-PK" dirty="0">
              <a:solidFill>
                <a:schemeClr val="bg1"/>
              </a:solidFill>
            </a:endParaRPr>
          </a:p>
        </p:txBody>
      </p:sp>
      <p:sp>
        <p:nvSpPr>
          <p:cNvPr id="11" name="TextBox 10">
            <a:extLst>
              <a:ext uri="{FF2B5EF4-FFF2-40B4-BE49-F238E27FC236}">
                <a16:creationId xmlns:a16="http://schemas.microsoft.com/office/drawing/2014/main" id="{E8CD936B-7F7A-6357-D3D4-90972CCE81C0}"/>
              </a:ext>
            </a:extLst>
          </p:cNvPr>
          <p:cNvSpPr txBox="1"/>
          <p:nvPr/>
        </p:nvSpPr>
        <p:spPr>
          <a:xfrm>
            <a:off x="5014344" y="6536389"/>
            <a:ext cx="1141851" cy="369332"/>
          </a:xfrm>
          <a:prstGeom prst="rect">
            <a:avLst/>
          </a:prstGeom>
          <a:noFill/>
        </p:spPr>
        <p:txBody>
          <a:bodyPr wrap="none" rtlCol="0">
            <a:spAutoFit/>
          </a:bodyPr>
          <a:lstStyle/>
          <a:p>
            <a:r>
              <a:rPr lang="en-US" dirty="0">
                <a:solidFill>
                  <a:schemeClr val="bg1"/>
                </a:solidFill>
              </a:rPr>
              <a:t>Prediction</a:t>
            </a:r>
            <a:endParaRPr lang="en-PK" dirty="0">
              <a:solidFill>
                <a:schemeClr val="bg1"/>
              </a:solidFill>
            </a:endParaRPr>
          </a:p>
        </p:txBody>
      </p:sp>
      <p:sp>
        <p:nvSpPr>
          <p:cNvPr id="12" name="TextBox 11">
            <a:extLst>
              <a:ext uri="{FF2B5EF4-FFF2-40B4-BE49-F238E27FC236}">
                <a16:creationId xmlns:a16="http://schemas.microsoft.com/office/drawing/2014/main" id="{31A3CB71-3C42-9B39-AF58-7C2B9D31F2C4}"/>
              </a:ext>
            </a:extLst>
          </p:cNvPr>
          <p:cNvSpPr txBox="1"/>
          <p:nvPr/>
        </p:nvSpPr>
        <p:spPr>
          <a:xfrm>
            <a:off x="10111079" y="6536389"/>
            <a:ext cx="1099853" cy="369332"/>
          </a:xfrm>
          <a:prstGeom prst="rect">
            <a:avLst/>
          </a:prstGeom>
          <a:noFill/>
        </p:spPr>
        <p:txBody>
          <a:bodyPr wrap="none" rtlCol="0">
            <a:spAutoFit/>
          </a:bodyPr>
          <a:lstStyle/>
          <a:p>
            <a:r>
              <a:rPr lang="en-US" dirty="0">
                <a:solidFill>
                  <a:schemeClr val="bg1"/>
                </a:solidFill>
              </a:rPr>
              <a:t>F1 - Score</a:t>
            </a:r>
            <a:endParaRPr lang="en-PK" dirty="0">
              <a:solidFill>
                <a:schemeClr val="bg1"/>
              </a:solidFill>
            </a:endParaRPr>
          </a:p>
        </p:txBody>
      </p:sp>
    </p:spTree>
    <p:extLst>
      <p:ext uri="{BB962C8B-B14F-4D97-AF65-F5344CB8AC3E}">
        <p14:creationId xmlns:p14="http://schemas.microsoft.com/office/powerpoint/2010/main" val="1278393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C4683-B7B7-B4B7-6C05-A487E865355B}"/>
              </a:ext>
            </a:extLst>
          </p:cNvPr>
          <p:cNvSpPr>
            <a:spLocks noGrp="1"/>
          </p:cNvSpPr>
          <p:nvPr>
            <p:ph idx="1"/>
          </p:nvPr>
        </p:nvSpPr>
        <p:spPr>
          <a:xfrm>
            <a:off x="838200" y="1737817"/>
            <a:ext cx="5731276" cy="2022280"/>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Develop a user-friendly mobile application with a built-in soil classification system.</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Incorporate a database of locally available fish species and their nutritional profiles.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Enable users to select their soil type and receive recommendations for compatible fish species.</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7A2D4AB-70D1-A946-9F65-4B6EDFB8BDDD}"/>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Implementation</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ABFFCB-D193-EA56-9517-1251056E0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00" y="4081171"/>
            <a:ext cx="7344800" cy="2095792"/>
          </a:xfrm>
          <a:prstGeom prst="rect">
            <a:avLst/>
          </a:prstGeom>
        </p:spPr>
      </p:pic>
      <p:sp>
        <p:nvSpPr>
          <p:cNvPr id="6" name="TextBox 5">
            <a:extLst>
              <a:ext uri="{FF2B5EF4-FFF2-40B4-BE49-F238E27FC236}">
                <a16:creationId xmlns:a16="http://schemas.microsoft.com/office/drawing/2014/main" id="{235128E2-C006-BA19-50F0-57B0160D31F9}"/>
              </a:ext>
            </a:extLst>
          </p:cNvPr>
          <p:cNvSpPr txBox="1"/>
          <p:nvPr/>
        </p:nvSpPr>
        <p:spPr>
          <a:xfrm>
            <a:off x="2734322" y="5681709"/>
            <a:ext cx="1058175"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Database</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E28F37A-542C-A2BA-1B42-0C54A08BC90A}"/>
              </a:ext>
            </a:extLst>
          </p:cNvPr>
          <p:cNvSpPr txBox="1"/>
          <p:nvPr/>
        </p:nvSpPr>
        <p:spPr>
          <a:xfrm>
            <a:off x="4384829" y="5681709"/>
            <a:ext cx="1711171"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Pre-Processing</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AFC0FA6-C84D-9205-7685-913A22C108F4}"/>
              </a:ext>
            </a:extLst>
          </p:cNvPr>
          <p:cNvSpPr txBox="1"/>
          <p:nvPr/>
        </p:nvSpPr>
        <p:spPr>
          <a:xfrm>
            <a:off x="6405240" y="5681709"/>
            <a:ext cx="1526959"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DL Model</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0A4DAE6-65CA-D319-4373-39536DF1CA7B}"/>
              </a:ext>
            </a:extLst>
          </p:cNvPr>
          <p:cNvSpPr txBox="1"/>
          <p:nvPr/>
        </p:nvSpPr>
        <p:spPr>
          <a:xfrm>
            <a:off x="3047260" y="3246553"/>
            <a:ext cx="6094520"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Database</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B3B12CC2-D7B9-01EB-6BAB-7959E69C8E28}"/>
              </a:ext>
            </a:extLst>
          </p:cNvPr>
          <p:cNvSpPr/>
          <p:nvPr/>
        </p:nvSpPr>
        <p:spPr>
          <a:xfrm>
            <a:off x="8572134" y="5681709"/>
            <a:ext cx="943993" cy="3693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imes New Roman" panose="02020603050405020304" pitchFamily="18" charset="0"/>
                <a:cs typeface="Times New Roman" panose="02020603050405020304" pitchFamily="18" charset="0"/>
              </a:rPr>
              <a:t>Output</a:t>
            </a:r>
            <a:endParaRPr lang="en-PK" dirty="0">
              <a:solidFill>
                <a:schemeClr val="bg1"/>
              </a:solidFill>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19335B6-9F74-B470-16BF-5F38F3DEABA0}"/>
              </a:ext>
            </a:extLst>
          </p:cNvPr>
          <p:cNvCxnSpPr/>
          <p:nvPr/>
        </p:nvCxnSpPr>
        <p:spPr>
          <a:xfrm>
            <a:off x="3879542" y="5060272"/>
            <a:ext cx="505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958B44-2593-3855-E652-23FE71747470}"/>
              </a:ext>
            </a:extLst>
          </p:cNvPr>
          <p:cNvCxnSpPr/>
          <p:nvPr/>
        </p:nvCxnSpPr>
        <p:spPr>
          <a:xfrm>
            <a:off x="5763088" y="5060272"/>
            <a:ext cx="505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7609EB-A542-0A4F-6772-268F8F65EF4E}"/>
              </a:ext>
            </a:extLst>
          </p:cNvPr>
          <p:cNvCxnSpPr/>
          <p:nvPr/>
        </p:nvCxnSpPr>
        <p:spPr>
          <a:xfrm>
            <a:off x="7813829" y="5060272"/>
            <a:ext cx="505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8D9C53-9EC5-DABF-2C9D-D1E40B50F10F}"/>
              </a:ext>
            </a:extLst>
          </p:cNvPr>
          <p:cNvSpPr txBox="1"/>
          <p:nvPr/>
        </p:nvSpPr>
        <p:spPr>
          <a:xfrm>
            <a:off x="4964283" y="6272917"/>
            <a:ext cx="2608184" cy="369332"/>
          </a:xfrm>
          <a:prstGeom prst="rect">
            <a:avLst/>
          </a:prstGeom>
          <a:noFill/>
        </p:spPr>
        <p:txBody>
          <a:bodyPr wrap="square" rtlCol="0">
            <a:spAutoFit/>
          </a:bodyPr>
          <a:lstStyle/>
          <a:p>
            <a:r>
              <a:rPr lang="en-US" dirty="0">
                <a:solidFill>
                  <a:srgbClr val="00B050"/>
                </a:solidFill>
              </a:rPr>
              <a:t>▲</a:t>
            </a:r>
            <a:r>
              <a:rPr lang="en-US" dirty="0"/>
              <a:t>High level abstract view</a:t>
            </a:r>
            <a:endParaRPr lang="en-PK" dirty="0"/>
          </a:p>
        </p:txBody>
      </p:sp>
    </p:spTree>
    <p:extLst>
      <p:ext uri="{BB962C8B-B14F-4D97-AF65-F5344CB8AC3E}">
        <p14:creationId xmlns:p14="http://schemas.microsoft.com/office/powerpoint/2010/main" val="1859021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394378-1BCB-6A46-8AEF-81F974DC9753}"/>
              </a:ext>
            </a:extLst>
          </p:cNvPr>
          <p:cNvSpPr txBox="1">
            <a:spLocks/>
          </p:cNvSpPr>
          <p:nvPr/>
        </p:nvSpPr>
        <p:spPr>
          <a:xfrm>
            <a:off x="839638" y="41034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D1D5DB"/>
                </a:solidFill>
                <a:latin typeface="Times New Roman" panose="02020603050405020304" pitchFamily="18" charset="0"/>
                <a:cs typeface="Times New Roman" panose="02020603050405020304" pitchFamily="18" charset="0"/>
              </a:rPr>
              <a:t>Gantt Chart</a:t>
            </a:r>
            <a:endParaRPr lang="en-PK"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62B15CC-E201-2106-373B-94AC93DB1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9229"/>
            <a:ext cx="12192000" cy="3879541"/>
          </a:xfrm>
          <a:prstGeom prst="rect">
            <a:avLst/>
          </a:prstGeom>
        </p:spPr>
      </p:pic>
    </p:spTree>
    <p:extLst>
      <p:ext uri="{BB962C8B-B14F-4D97-AF65-F5344CB8AC3E}">
        <p14:creationId xmlns:p14="http://schemas.microsoft.com/office/powerpoint/2010/main" val="67548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07001-7371-A125-78C9-67A5E2D1182A}"/>
              </a:ext>
            </a:extLst>
          </p:cNvPr>
          <p:cNvSpPr>
            <a:spLocks noGrp="1"/>
          </p:cNvSpPr>
          <p:nvPr>
            <p:ph idx="1"/>
          </p:nvPr>
        </p:nvSpPr>
        <p:spPr>
          <a:xfrm>
            <a:off x="838200" y="1665772"/>
            <a:ext cx="5020434" cy="3526455"/>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 comprehensive dataset for assessing fish health, which include factors like skin diseases, eye problems, and visible indicators.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Waste of various fish species exhibiting similar levels of nutrients.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Collecting local soil dataset for accurate soil classification and enrichment recommendations is challenging.</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Integration of multiple soil enrichment techniques beyond fish hydrolysate.</a:t>
            </a:r>
          </a:p>
          <a:p>
            <a:endParaRPr lang="en-PK"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DA33C8C-41B0-5852-CCA9-B965D5E0D635}"/>
              </a:ext>
            </a:extLst>
          </p:cNvPr>
          <p:cNvSpPr txBox="1">
            <a:spLocks/>
          </p:cNvSpPr>
          <p:nvPr/>
        </p:nvSpPr>
        <p:spPr>
          <a:xfrm>
            <a:off x="838200" y="454460"/>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Challenges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7B8851-4F4A-76F3-1E75-A8F6CA0D6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476" y="1459013"/>
            <a:ext cx="5260147" cy="3939974"/>
          </a:xfrm>
          <a:prstGeom prst="rect">
            <a:avLst/>
          </a:prstGeom>
        </p:spPr>
      </p:pic>
    </p:spTree>
    <p:extLst>
      <p:ext uri="{BB962C8B-B14F-4D97-AF65-F5344CB8AC3E}">
        <p14:creationId xmlns:p14="http://schemas.microsoft.com/office/powerpoint/2010/main" val="108678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A296A-91A6-93B8-6611-821A94202F69}"/>
              </a:ext>
            </a:extLst>
          </p:cNvPr>
          <p:cNvSpPr>
            <a:spLocks noGrp="1"/>
          </p:cNvSpPr>
          <p:nvPr>
            <p:ph idx="1"/>
          </p:nvPr>
        </p:nvSpPr>
        <p:spPr>
          <a:xfrm>
            <a:off x="838200" y="1825626"/>
            <a:ext cx="5667796" cy="3620314"/>
          </a:xfrm>
        </p:spPr>
        <p:txBody>
          <a:bodyPr>
            <a:normAutofit fontScale="92500" lnSpcReduction="20000"/>
          </a:bodyPr>
          <a:lstStyle/>
          <a:p>
            <a:pPr algn="just"/>
            <a:r>
              <a:rPr lang="en-US" sz="2000" b="1" dirty="0">
                <a:latin typeface="Times New Roman" panose="02020603050405020304" pitchFamily="18" charset="0"/>
                <a:cs typeface="Times New Roman" panose="02020603050405020304" pitchFamily="18" charset="0"/>
              </a:rPr>
              <a:t>Increased Crop Yields: </a:t>
            </a:r>
            <a:r>
              <a:rPr lang="en-US" sz="2000" dirty="0">
                <a:latin typeface="Times New Roman" panose="02020603050405020304" pitchFamily="18" charset="0"/>
                <a:cs typeface="Times New Roman" panose="02020603050405020304" pitchFamily="18" charset="0"/>
              </a:rPr>
              <a:t>The system will have the ability to recommend the most compatible and protein-rich fish species for soil enrichment, leading to soil fertility improvement. This, in turn, enhances crop yields, ensuring food security and economic stability for local communities.</a:t>
            </a:r>
          </a:p>
          <a:p>
            <a:pPr algn="just"/>
            <a:r>
              <a:rPr lang="en-US" sz="2000" b="1" dirty="0">
                <a:latin typeface="Times New Roman" panose="02020603050405020304" pitchFamily="18" charset="0"/>
                <a:cs typeface="Times New Roman" panose="02020603050405020304" pitchFamily="18" charset="0"/>
              </a:rPr>
              <a:t>Technology Adoption: </a:t>
            </a:r>
            <a:r>
              <a:rPr lang="en-US" sz="2000" dirty="0">
                <a:latin typeface="Times New Roman" panose="02020603050405020304" pitchFamily="18" charset="0"/>
                <a:cs typeface="Times New Roman" panose="02020603050405020304" pitchFamily="18" charset="0"/>
              </a:rPr>
              <a:t>Our application encourages the adoption of advanced technologies in agriculture and aquaculture, fostering digital literacy and technology-driven innovation in rural areas.</a:t>
            </a:r>
          </a:p>
          <a:p>
            <a:pPr algn="just"/>
            <a:r>
              <a:rPr lang="en-US" sz="2000" b="1" dirty="0">
                <a:latin typeface="Times New Roman" panose="02020603050405020304" pitchFamily="18" charset="0"/>
                <a:cs typeface="Times New Roman" panose="02020603050405020304" pitchFamily="18" charset="0"/>
              </a:rPr>
              <a:t>Data Collaboration: </a:t>
            </a:r>
            <a:r>
              <a:rPr lang="en-US" sz="2000" dirty="0">
                <a:latin typeface="Times New Roman" panose="02020603050405020304" pitchFamily="18" charset="0"/>
                <a:cs typeface="Times New Roman" panose="02020603050405020304" pitchFamily="18" charset="0"/>
              </a:rPr>
              <a:t>Aabi Zaraat.ai encourages collaboration with local communities and researchers to enhance and expand datasets related to fish species, soil types, and soil health monitoring. This collaborative approach benefits the broader research and aquacultural and agricultural community.</a:t>
            </a: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EFF39B3-B8AB-B808-020D-EEC0F9F92054}"/>
              </a:ext>
            </a:extLst>
          </p:cNvPr>
          <p:cNvSpPr txBox="1">
            <a:spLocks/>
          </p:cNvSpPr>
          <p:nvPr/>
        </p:nvSpPr>
        <p:spPr>
          <a:xfrm>
            <a:off x="838200" y="459095"/>
            <a:ext cx="6813884"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Work Contribution To Society</a:t>
            </a:r>
            <a:endParaRPr lang="en-PK"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284DC8-2190-A3BB-0997-DDA767E4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510" y="1890038"/>
            <a:ext cx="5237234" cy="3491489"/>
          </a:xfrm>
          <a:prstGeom prst="rect">
            <a:avLst/>
          </a:prstGeom>
        </p:spPr>
      </p:pic>
    </p:spTree>
    <p:extLst>
      <p:ext uri="{BB962C8B-B14F-4D97-AF65-F5344CB8AC3E}">
        <p14:creationId xmlns:p14="http://schemas.microsoft.com/office/powerpoint/2010/main" val="268040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FF6C853-A418-C098-F056-164D46828F9F}"/>
              </a:ext>
            </a:extLst>
          </p:cNvPr>
          <p:cNvGraphicFramePr>
            <a:graphicFrameLocks noGrp="1"/>
          </p:cNvGraphicFramePr>
          <p:nvPr>
            <p:extLst>
              <p:ext uri="{D42A27DB-BD31-4B8C-83A1-F6EECF244321}">
                <p14:modId xmlns:p14="http://schemas.microsoft.com/office/powerpoint/2010/main" val="3186813674"/>
              </p:ext>
            </p:extLst>
          </p:nvPr>
        </p:nvGraphicFramePr>
        <p:xfrm>
          <a:off x="351691" y="1116679"/>
          <a:ext cx="11505364" cy="4722792"/>
        </p:xfrm>
        <a:graphic>
          <a:graphicData uri="http://schemas.openxmlformats.org/drawingml/2006/table">
            <a:tbl>
              <a:tblPr firstRow="1" bandRow="1">
                <a:tableStyleId>{93296810-A885-4BE3-A3E7-6D5BEEA58F35}</a:tableStyleId>
              </a:tblPr>
              <a:tblGrid>
                <a:gridCol w="2876341">
                  <a:extLst>
                    <a:ext uri="{9D8B030D-6E8A-4147-A177-3AD203B41FA5}">
                      <a16:colId xmlns:a16="http://schemas.microsoft.com/office/drawing/2014/main" val="1955603897"/>
                    </a:ext>
                  </a:extLst>
                </a:gridCol>
                <a:gridCol w="2876341">
                  <a:extLst>
                    <a:ext uri="{9D8B030D-6E8A-4147-A177-3AD203B41FA5}">
                      <a16:colId xmlns:a16="http://schemas.microsoft.com/office/drawing/2014/main" val="2574010663"/>
                    </a:ext>
                  </a:extLst>
                </a:gridCol>
                <a:gridCol w="2876341">
                  <a:extLst>
                    <a:ext uri="{9D8B030D-6E8A-4147-A177-3AD203B41FA5}">
                      <a16:colId xmlns:a16="http://schemas.microsoft.com/office/drawing/2014/main" val="3734501349"/>
                    </a:ext>
                  </a:extLst>
                </a:gridCol>
                <a:gridCol w="2876341">
                  <a:extLst>
                    <a:ext uri="{9D8B030D-6E8A-4147-A177-3AD203B41FA5}">
                      <a16:colId xmlns:a16="http://schemas.microsoft.com/office/drawing/2014/main" val="3985098787"/>
                    </a:ext>
                  </a:extLst>
                </a:gridCol>
              </a:tblGrid>
              <a:tr h="394190">
                <a:tc>
                  <a:txBody>
                    <a:bodyPr/>
                    <a:lstStyle/>
                    <a:p>
                      <a:pPr algn="ctr"/>
                      <a:r>
                        <a:rPr lang="en-GB" sz="1600" dirty="0">
                          <a:latin typeface="Times New Roman" panose="02020603050405020304" pitchFamily="18" charset="0"/>
                          <a:cs typeface="Times New Roman" panose="02020603050405020304" pitchFamily="18" charset="0"/>
                        </a:rPr>
                        <a:t>Item</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Category</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Budget </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Total</a:t>
                      </a:r>
                    </a:p>
                  </a:txBody>
                  <a:tcPr anchor="ctr"/>
                </a:tc>
                <a:extLst>
                  <a:ext uri="{0D108BD9-81ED-4DB2-BD59-A6C34878D82A}">
                    <a16:rowId xmlns:a16="http://schemas.microsoft.com/office/drawing/2014/main" val="3697012520"/>
                  </a:ext>
                </a:extLst>
              </a:tr>
              <a:tr h="981203">
                <a:tc>
                  <a:txBody>
                    <a:bodyPr/>
                    <a:lstStyle/>
                    <a:p>
                      <a:pPr algn="ctr"/>
                      <a:r>
                        <a:rPr lang="en-GB" sz="1600" b="1" dirty="0">
                          <a:latin typeface="Times New Roman" panose="02020603050405020304" pitchFamily="18" charset="0"/>
                          <a:cs typeface="Times New Roman" panose="02020603050405020304" pitchFamily="18" charset="0"/>
                        </a:rPr>
                        <a:t>EQUIPMENTS MAJOR</a:t>
                      </a:r>
                    </a:p>
                    <a:p>
                      <a:pPr algn="ctr"/>
                      <a:r>
                        <a:rPr lang="en-GB" sz="1600" b="1" dirty="0">
                          <a:latin typeface="Times New Roman" panose="02020603050405020304" pitchFamily="18" charset="0"/>
                          <a:cs typeface="Times New Roman" panose="02020603050405020304" pitchFamily="18" charset="0"/>
                        </a:rPr>
                        <a:t>(&gt;100,000)</a:t>
                      </a:r>
                    </a:p>
                    <a:p>
                      <a:pPr algn="ctr"/>
                      <a:r>
                        <a:rPr lang="en-GB" sz="1600" b="1" dirty="0">
                          <a:latin typeface="Times New Roman" panose="02020603050405020304" pitchFamily="18" charset="0"/>
                          <a:cs typeface="Times New Roman" panose="02020603050405020304" pitchFamily="18" charset="0"/>
                        </a:rPr>
                        <a:t>Laptop/Mac, 2 Tensor GPU and CPU for Deep Learning (M2 Mac Studio 32GB RAM 512 GB SSD)</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D-equip and Material</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$15,000</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$15,000</a:t>
                      </a:r>
                    </a:p>
                    <a:p>
                      <a:pPr algn="ctr"/>
                      <a:endParaRPr lang="en-GB"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9137457"/>
                  </a:ext>
                </a:extLst>
              </a:tr>
              <a:tr h="645517">
                <a:tc>
                  <a:txBody>
                    <a:bodyPr/>
                    <a:lstStyle/>
                    <a:p>
                      <a:pPr algn="ctr"/>
                      <a:r>
                        <a:rPr lang="en-GB" sz="1600" b="1" dirty="0">
                          <a:latin typeface="Times New Roman" panose="02020603050405020304" pitchFamily="18" charset="0"/>
                          <a:cs typeface="Times New Roman" panose="02020603050405020304" pitchFamily="18" charset="0"/>
                        </a:rPr>
                        <a:t>EQUIPMENTS MINOR</a:t>
                      </a:r>
                    </a:p>
                    <a:p>
                      <a:pPr algn="ctr"/>
                      <a:r>
                        <a:rPr lang="en-GB" sz="1600" b="1" dirty="0">
                          <a:latin typeface="Times New Roman" panose="02020603050405020304" pitchFamily="18" charset="0"/>
                          <a:cs typeface="Times New Roman" panose="02020603050405020304" pitchFamily="18" charset="0"/>
                        </a:rPr>
                        <a:t>(&gt;10,000)</a:t>
                      </a:r>
                    </a:p>
                    <a:p>
                      <a:pPr algn="ctr"/>
                      <a:r>
                        <a:rPr lang="en-GB" sz="1600" b="1" dirty="0">
                          <a:latin typeface="Times New Roman" panose="02020603050405020304" pitchFamily="18" charset="0"/>
                          <a:cs typeface="Times New Roman" panose="02020603050405020304" pitchFamily="18" charset="0"/>
                        </a:rPr>
                        <a:t>Camera, Wiring, Wi-Fi Dongle</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D-equip and Material</a:t>
                      </a:r>
                    </a:p>
                    <a:p>
                      <a:pPr algn="ctr"/>
                      <a:endParaRPr lang="en-GB" sz="1600"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$760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$15,760</a:t>
                      </a:r>
                    </a:p>
                  </a:txBody>
                  <a:tcPr anchor="ctr"/>
                </a:tc>
                <a:extLst>
                  <a:ext uri="{0D108BD9-81ED-4DB2-BD59-A6C34878D82A}">
                    <a16:rowId xmlns:a16="http://schemas.microsoft.com/office/drawing/2014/main" val="4278699318"/>
                  </a:ext>
                </a:extLst>
              </a:tr>
              <a:tr h="657058">
                <a:tc>
                  <a:txBody>
                    <a:bodyPr/>
                    <a:lstStyle/>
                    <a:p>
                      <a:pPr algn="ctr"/>
                      <a:r>
                        <a:rPr lang="en-GB" sz="1600" b="1" dirty="0">
                          <a:latin typeface="Times New Roman" panose="02020603050405020304" pitchFamily="18" charset="0"/>
                          <a:cs typeface="Times New Roman" panose="02020603050405020304" pitchFamily="18" charset="0"/>
                        </a:rPr>
                        <a:t>Cloud Services (AWS/AZURE)</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Computer Services and Consultants</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$16,560</a:t>
                      </a:r>
                    </a:p>
                  </a:txBody>
                  <a:tcPr anchor="ctr"/>
                </a:tc>
                <a:extLst>
                  <a:ext uri="{0D108BD9-81ED-4DB2-BD59-A6C34878D82A}">
                    <a16:rowId xmlns:a16="http://schemas.microsoft.com/office/drawing/2014/main" val="1847468437"/>
                  </a:ext>
                </a:extLst>
              </a:tr>
              <a:tr h="3551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latin typeface="Times New Roman" panose="02020603050405020304" pitchFamily="18" charset="0"/>
                          <a:cs typeface="Times New Roman" panose="02020603050405020304" pitchFamily="18" charset="0"/>
                        </a:rPr>
                        <a:t>Dataset Drives(Fuel cost)</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Computer Services and Consultants</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$17,560</a:t>
                      </a:r>
                    </a:p>
                  </a:txBody>
                  <a:tcPr anchor="ctr"/>
                </a:tc>
                <a:extLst>
                  <a:ext uri="{0D108BD9-81ED-4DB2-BD59-A6C34878D82A}">
                    <a16:rowId xmlns:a16="http://schemas.microsoft.com/office/drawing/2014/main" val="2947799539"/>
                  </a:ext>
                </a:extLst>
              </a:tr>
              <a:tr h="357492">
                <a:tc>
                  <a:txBody>
                    <a:bodyPr/>
                    <a:lstStyle/>
                    <a:p>
                      <a:pPr algn="ctr"/>
                      <a:r>
                        <a:rPr lang="en-GB" sz="1600" b="1" dirty="0">
                          <a:latin typeface="Times New Roman" panose="02020603050405020304" pitchFamily="18" charset="0"/>
                          <a:cs typeface="Times New Roman" panose="02020603050405020304" pitchFamily="18" charset="0"/>
                        </a:rPr>
                        <a:t>Paperwork</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D-equip and Material</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$100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$17,660</a:t>
                      </a:r>
                    </a:p>
                  </a:txBody>
                  <a:tcPr anchor="ctr"/>
                </a:tc>
                <a:extLst>
                  <a:ext uri="{0D108BD9-81ED-4DB2-BD59-A6C34878D82A}">
                    <a16:rowId xmlns:a16="http://schemas.microsoft.com/office/drawing/2014/main" val="3388594156"/>
                  </a:ext>
                </a:extLst>
              </a:tr>
              <a:tr h="357492">
                <a:tc>
                  <a:txBody>
                    <a:bodyPr/>
                    <a:lstStyle/>
                    <a:p>
                      <a:pPr algn="ctr"/>
                      <a:r>
                        <a:rPr lang="en-GB" sz="1600" b="1" dirty="0">
                          <a:latin typeface="Times New Roman" panose="02020603050405020304" pitchFamily="18" charset="0"/>
                          <a:cs typeface="Times New Roman" panose="02020603050405020304" pitchFamily="18" charset="0"/>
                        </a:rPr>
                        <a:t>Internet Usage</a:t>
                      </a:r>
                    </a:p>
                  </a:txBody>
                  <a:tcPr anchor="ctr">
                    <a:solidFill>
                      <a:schemeClr val="accent6">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Operating Expense </a:t>
                      </a:r>
                      <a:endParaRPr lang="en-GB"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dirty="0">
                          <a:latin typeface="Times New Roman" panose="02020603050405020304" pitchFamily="18" charset="0"/>
                          <a:cs typeface="Times New Roman" panose="02020603050405020304" pitchFamily="18" charset="0"/>
                        </a:rPr>
                        <a:t>$500</a:t>
                      </a:r>
                    </a:p>
                  </a:txBody>
                  <a:tcPr anchor="ctr"/>
                </a:tc>
                <a:tc>
                  <a:txBody>
                    <a:bodyPr/>
                    <a:lstStyle/>
                    <a:p>
                      <a:pPr algn="ctr"/>
                      <a:r>
                        <a:rPr lang="en-GB" sz="1600" dirty="0">
                          <a:latin typeface="Times New Roman" panose="02020603050405020304" pitchFamily="18" charset="0"/>
                          <a:cs typeface="Times New Roman" panose="02020603050405020304" pitchFamily="18" charset="0"/>
                        </a:rPr>
                        <a:t>$18,160</a:t>
                      </a:r>
                    </a:p>
                  </a:txBody>
                  <a:tcPr anchor="ctr"/>
                </a:tc>
                <a:extLst>
                  <a:ext uri="{0D108BD9-81ED-4DB2-BD59-A6C34878D82A}">
                    <a16:rowId xmlns:a16="http://schemas.microsoft.com/office/drawing/2014/main" val="1071550102"/>
                  </a:ext>
                </a:extLst>
              </a:tr>
            </a:tbl>
          </a:graphicData>
        </a:graphic>
      </p:graphicFrame>
      <p:sp>
        <p:nvSpPr>
          <p:cNvPr id="5" name="Title 1">
            <a:extLst>
              <a:ext uri="{FF2B5EF4-FFF2-40B4-BE49-F238E27FC236}">
                <a16:creationId xmlns:a16="http://schemas.microsoft.com/office/drawing/2014/main" id="{27138F95-4B36-5320-2B58-53EA42BB3ACB}"/>
              </a:ext>
            </a:extLst>
          </p:cNvPr>
          <p:cNvSpPr txBox="1">
            <a:spLocks/>
          </p:cNvSpPr>
          <p:nvPr/>
        </p:nvSpPr>
        <p:spPr>
          <a:xfrm>
            <a:off x="351691" y="145588"/>
            <a:ext cx="2463854" cy="806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Budget</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37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EB450-7CE7-EE45-5C12-48032313AC16}"/>
              </a:ext>
            </a:extLst>
          </p:cNvPr>
          <p:cNvSpPr>
            <a:spLocks noGrp="1"/>
          </p:cNvSpPr>
          <p:nvPr>
            <p:ph idx="1"/>
          </p:nvPr>
        </p:nvSpPr>
        <p:spPr>
          <a:xfrm>
            <a:off x="838200" y="1825625"/>
            <a:ext cx="6575474" cy="1438080"/>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Potential areas for further research include real-time environmental data integration for soil health monitoring.</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Expanding the fish health assessment capabilities and acquiring a suitable dataset for fish health analysis.</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EFDF7AC-2DA7-DFA5-AC55-A80FA35FE1C6}"/>
              </a:ext>
            </a:extLst>
          </p:cNvPr>
          <p:cNvSpPr txBox="1">
            <a:spLocks/>
          </p:cNvSpPr>
          <p:nvPr/>
        </p:nvSpPr>
        <p:spPr>
          <a:xfrm>
            <a:off x="838199" y="681037"/>
            <a:ext cx="6069037" cy="824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Conclusion</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E6CEBD-CCD7-7F44-6913-59450A421F19}"/>
              </a:ext>
            </a:extLst>
          </p:cNvPr>
          <p:cNvSpPr txBox="1"/>
          <p:nvPr/>
        </p:nvSpPr>
        <p:spPr>
          <a:xfrm>
            <a:off x="932570" y="3429000"/>
            <a:ext cx="6481104" cy="1938992"/>
          </a:xfrm>
          <a:prstGeom prst="rect">
            <a:avLst/>
          </a:prstGeom>
          <a:noFill/>
        </p:spPr>
        <p:txBody>
          <a:bodyPr wrap="square" rtlCol="0">
            <a:spAutoFit/>
          </a:bodyPr>
          <a:lstStyle/>
          <a:p>
            <a:pPr algn="just"/>
            <a:r>
              <a:rPr lang="en-US" sz="2000" b="0" i="0" dirty="0">
                <a:solidFill>
                  <a:srgbClr val="D1D5DB"/>
                </a:solidFill>
                <a:effectLst/>
                <a:latin typeface="Times New Roman" panose="02020603050405020304" pitchFamily="18" charset="0"/>
                <a:cs typeface="Times New Roman" panose="02020603050405020304" pitchFamily="18" charset="0"/>
              </a:rPr>
              <a:t>IAASES seeks to revolutionize agriculture in Pakistan by employing a versatile approach that integrates various techniques for soil enrichment. Our project encompasses the automation of multiple soil enrichment methods, promoting sustainability, and empowering farmers with technology-driven solutions.</a:t>
            </a:r>
            <a:endParaRPr lang="en-PK" sz="2000" dirty="0"/>
          </a:p>
        </p:txBody>
      </p:sp>
      <p:pic>
        <p:nvPicPr>
          <p:cNvPr id="8" name="Picture 7">
            <a:extLst>
              <a:ext uri="{FF2B5EF4-FFF2-40B4-BE49-F238E27FC236}">
                <a16:creationId xmlns:a16="http://schemas.microsoft.com/office/drawing/2014/main" id="{6A03B7B9-7946-D96D-F4A3-195B1768E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400" y="1631852"/>
            <a:ext cx="3888287" cy="3594295"/>
          </a:xfrm>
          <a:prstGeom prst="rect">
            <a:avLst/>
          </a:prstGeom>
        </p:spPr>
      </p:pic>
    </p:spTree>
    <p:extLst>
      <p:ext uri="{BB962C8B-B14F-4D97-AF65-F5344CB8AC3E}">
        <p14:creationId xmlns:p14="http://schemas.microsoft.com/office/powerpoint/2010/main" val="2100959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FBB66-6D4B-E0C6-48AF-706FC4138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95" y="4108596"/>
            <a:ext cx="1866042" cy="2477441"/>
          </a:xfrm>
          <a:prstGeom prst="rect">
            <a:avLst/>
          </a:prstGeom>
        </p:spPr>
      </p:pic>
      <p:pic>
        <p:nvPicPr>
          <p:cNvPr id="6" name="Picture 5">
            <a:extLst>
              <a:ext uri="{FF2B5EF4-FFF2-40B4-BE49-F238E27FC236}">
                <a16:creationId xmlns:a16="http://schemas.microsoft.com/office/drawing/2014/main" id="{D4C3D992-1989-2B18-CA6E-2855C45AA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03" y="4108595"/>
            <a:ext cx="1866246" cy="2477441"/>
          </a:xfrm>
          <a:prstGeom prst="rect">
            <a:avLst/>
          </a:prstGeom>
        </p:spPr>
      </p:pic>
      <p:sp>
        <p:nvSpPr>
          <p:cNvPr id="7" name="TextBox 6">
            <a:extLst>
              <a:ext uri="{FF2B5EF4-FFF2-40B4-BE49-F238E27FC236}">
                <a16:creationId xmlns:a16="http://schemas.microsoft.com/office/drawing/2014/main" id="{53FD07EF-E384-0882-1ED4-13D07F9AE957}"/>
              </a:ext>
            </a:extLst>
          </p:cNvPr>
          <p:cNvSpPr txBox="1"/>
          <p:nvPr/>
        </p:nvSpPr>
        <p:spPr>
          <a:xfrm>
            <a:off x="2867487" y="4266292"/>
            <a:ext cx="38756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Muhammad Farrukh Shahid , PhD</a:t>
            </a:r>
            <a:endParaRPr lang="en-PK"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393CB38-4C1A-8D95-D359-0CBBC2A02ADA}"/>
              </a:ext>
            </a:extLst>
          </p:cNvPr>
          <p:cNvCxnSpPr>
            <a:cxnSpLocks/>
          </p:cNvCxnSpPr>
          <p:nvPr/>
        </p:nvCxnSpPr>
        <p:spPr>
          <a:xfrm>
            <a:off x="2938509" y="4649849"/>
            <a:ext cx="354219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586F08-179A-65AD-9A31-B5DB2B58617A}"/>
              </a:ext>
            </a:extLst>
          </p:cNvPr>
          <p:cNvSpPr txBox="1"/>
          <p:nvPr/>
        </p:nvSpPr>
        <p:spPr>
          <a:xfrm>
            <a:off x="2867487" y="4977984"/>
            <a:ext cx="1950214" cy="923330"/>
          </a:xfrm>
          <a:prstGeom prst="rect">
            <a:avLst/>
          </a:prstGeom>
          <a:noFill/>
        </p:spPr>
        <p:txBody>
          <a:bodyPr wrap="none" rtlCol="0">
            <a:spAutoFit/>
          </a:bodyPr>
          <a:lstStyle/>
          <a:p>
            <a:r>
              <a:rPr lang="en-US" u="sng" dirty="0">
                <a:solidFill>
                  <a:schemeClr val="tx1">
                    <a:lumMod val="50000"/>
                  </a:schemeClr>
                </a:solidFill>
              </a:rPr>
              <a:t>Assistant Professor</a:t>
            </a:r>
          </a:p>
          <a:p>
            <a:endParaRPr lang="en-US" u="sng" dirty="0">
              <a:solidFill>
                <a:schemeClr val="tx1">
                  <a:lumMod val="50000"/>
                </a:schemeClr>
              </a:solidFill>
            </a:endParaRPr>
          </a:p>
          <a:p>
            <a:r>
              <a:rPr lang="en-US" dirty="0">
                <a:solidFill>
                  <a:schemeClr val="tx1">
                    <a:lumMod val="50000"/>
                  </a:schemeClr>
                </a:solidFill>
              </a:rPr>
              <a:t>Co - Supervisor</a:t>
            </a:r>
            <a:endParaRPr lang="en-PK" dirty="0">
              <a:solidFill>
                <a:schemeClr val="tx1">
                  <a:lumMod val="50000"/>
                </a:schemeClr>
              </a:solidFill>
            </a:endParaRPr>
          </a:p>
        </p:txBody>
      </p:sp>
      <p:sp>
        <p:nvSpPr>
          <p:cNvPr id="10" name="TextBox 9">
            <a:extLst>
              <a:ext uri="{FF2B5EF4-FFF2-40B4-BE49-F238E27FC236}">
                <a16:creationId xmlns:a16="http://schemas.microsoft.com/office/drawing/2014/main" id="{838FB46D-4A87-6B66-3AEE-CED0D75CD32E}"/>
              </a:ext>
            </a:extLst>
          </p:cNvPr>
          <p:cNvSpPr txBox="1"/>
          <p:nvPr/>
        </p:nvSpPr>
        <p:spPr>
          <a:xfrm>
            <a:off x="8780015" y="4266292"/>
            <a:ext cx="1658916" cy="369332"/>
          </a:xfrm>
          <a:prstGeom prst="rect">
            <a:avLst/>
          </a:prstGeom>
          <a:noFill/>
        </p:spPr>
        <p:txBody>
          <a:bodyPr wrap="none" rtlCol="0">
            <a:spAutoFit/>
          </a:bodyPr>
          <a:lstStyle/>
          <a:p>
            <a:r>
              <a:rPr lang="en-US" dirty="0"/>
              <a:t>Ms. Sania Urooj</a:t>
            </a:r>
            <a:endParaRPr lang="en-PK" dirty="0"/>
          </a:p>
        </p:txBody>
      </p:sp>
      <p:cxnSp>
        <p:nvCxnSpPr>
          <p:cNvPr id="11" name="Straight Connector 10">
            <a:extLst>
              <a:ext uri="{FF2B5EF4-FFF2-40B4-BE49-F238E27FC236}">
                <a16:creationId xmlns:a16="http://schemas.microsoft.com/office/drawing/2014/main" id="{A99B6962-D57A-42EC-33C6-A090902393D9}"/>
              </a:ext>
            </a:extLst>
          </p:cNvPr>
          <p:cNvCxnSpPr>
            <a:cxnSpLocks/>
          </p:cNvCxnSpPr>
          <p:nvPr/>
        </p:nvCxnSpPr>
        <p:spPr>
          <a:xfrm>
            <a:off x="8882244" y="4635624"/>
            <a:ext cx="145445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A251BB-27CA-7545-E0D8-A88DFAB91FA1}"/>
              </a:ext>
            </a:extLst>
          </p:cNvPr>
          <p:cNvSpPr txBox="1"/>
          <p:nvPr/>
        </p:nvSpPr>
        <p:spPr>
          <a:xfrm>
            <a:off x="8882244" y="4977984"/>
            <a:ext cx="1180644" cy="923330"/>
          </a:xfrm>
          <a:prstGeom prst="rect">
            <a:avLst/>
          </a:prstGeom>
          <a:noFill/>
        </p:spPr>
        <p:txBody>
          <a:bodyPr wrap="none" rtlCol="0">
            <a:spAutoFit/>
          </a:bodyPr>
          <a:lstStyle/>
          <a:p>
            <a:r>
              <a:rPr lang="en-US" u="sng" dirty="0">
                <a:solidFill>
                  <a:schemeClr val="tx1">
                    <a:lumMod val="50000"/>
                  </a:schemeClr>
                </a:solidFill>
              </a:rPr>
              <a:t>Lecturer</a:t>
            </a:r>
          </a:p>
          <a:p>
            <a:endParaRPr lang="en-US" u="sng" dirty="0">
              <a:solidFill>
                <a:schemeClr val="tx1">
                  <a:lumMod val="50000"/>
                </a:schemeClr>
              </a:solidFill>
            </a:endParaRPr>
          </a:p>
          <a:p>
            <a:r>
              <a:rPr lang="en-US" dirty="0">
                <a:solidFill>
                  <a:schemeClr val="tx1">
                    <a:lumMod val="50000"/>
                  </a:schemeClr>
                </a:solidFill>
              </a:rPr>
              <a:t>Supervisor</a:t>
            </a:r>
            <a:endParaRPr lang="en-PK" dirty="0">
              <a:solidFill>
                <a:schemeClr val="tx1">
                  <a:lumMod val="50000"/>
                </a:schemeClr>
              </a:solidFill>
            </a:endParaRPr>
          </a:p>
        </p:txBody>
      </p:sp>
      <p:sp>
        <p:nvSpPr>
          <p:cNvPr id="14" name="Title 1">
            <a:extLst>
              <a:ext uri="{FF2B5EF4-FFF2-40B4-BE49-F238E27FC236}">
                <a16:creationId xmlns:a16="http://schemas.microsoft.com/office/drawing/2014/main" id="{203D7973-A138-DC5E-1823-A953EF4F96CE}"/>
              </a:ext>
            </a:extLst>
          </p:cNvPr>
          <p:cNvSpPr>
            <a:spLocks noGrp="1"/>
          </p:cNvSpPr>
          <p:nvPr>
            <p:ph type="title"/>
          </p:nvPr>
        </p:nvSpPr>
        <p:spPr>
          <a:xfrm>
            <a:off x="737256" y="301165"/>
            <a:ext cx="2034592" cy="415375"/>
          </a:xfrm>
        </p:spPr>
        <p:txBody>
          <a:bodyPr>
            <a:normAutofit fontScale="90000"/>
          </a:bodyPr>
          <a:lstStyle/>
          <a:p>
            <a:r>
              <a:rPr lang="en-US" b="1" i="0" dirty="0">
                <a:solidFill>
                  <a:srgbClr val="D1D5DB"/>
                </a:solidFill>
                <a:effectLst/>
                <a:latin typeface="Times New Roman" panose="02020603050405020304" pitchFamily="18" charset="0"/>
                <a:cs typeface="Times New Roman" panose="02020603050405020304" pitchFamily="18" charset="0"/>
              </a:rPr>
              <a:t>Team</a:t>
            </a:r>
            <a:endParaRPr lang="en-PK"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0B97209-4EA5-229B-D765-0C50D4FCD481}"/>
              </a:ext>
            </a:extLst>
          </p:cNvPr>
          <p:cNvPicPr>
            <a:picLocks noChangeAspect="1"/>
          </p:cNvPicPr>
          <p:nvPr/>
        </p:nvPicPr>
        <p:blipFill rotWithShape="1">
          <a:blip r:embed="rId4">
            <a:extLst>
              <a:ext uri="{28A0092B-C50C-407E-A947-70E740481C1C}">
                <a14:useLocalDpi xmlns:a14="http://schemas.microsoft.com/office/drawing/2010/main" val="0"/>
              </a:ext>
            </a:extLst>
          </a:blip>
          <a:srcRect l="37174" t="35362" r="43310" b="31362"/>
          <a:stretch/>
        </p:blipFill>
        <p:spPr>
          <a:xfrm>
            <a:off x="811953" y="1097279"/>
            <a:ext cx="1885197" cy="2477440"/>
          </a:xfrm>
          <a:prstGeom prst="rect">
            <a:avLst/>
          </a:prstGeom>
        </p:spPr>
      </p:pic>
      <p:pic>
        <p:nvPicPr>
          <p:cNvPr id="18" name="Picture 17">
            <a:extLst>
              <a:ext uri="{FF2B5EF4-FFF2-40B4-BE49-F238E27FC236}">
                <a16:creationId xmlns:a16="http://schemas.microsoft.com/office/drawing/2014/main" id="{24325E17-C998-6E83-262F-61510CC22732}"/>
              </a:ext>
            </a:extLst>
          </p:cNvPr>
          <p:cNvPicPr>
            <a:picLocks noChangeAspect="1"/>
          </p:cNvPicPr>
          <p:nvPr/>
        </p:nvPicPr>
        <p:blipFill rotWithShape="1">
          <a:blip r:embed="rId5">
            <a:extLst>
              <a:ext uri="{28A0092B-C50C-407E-A947-70E740481C1C}">
                <a14:useLocalDpi xmlns:a14="http://schemas.microsoft.com/office/drawing/2010/main" val="0"/>
              </a:ext>
            </a:extLst>
          </a:blip>
          <a:srcRect t="13950" r="14052" b="27413"/>
          <a:stretch/>
        </p:blipFill>
        <p:spPr>
          <a:xfrm>
            <a:off x="3862696" y="1125080"/>
            <a:ext cx="1885197" cy="2477441"/>
          </a:xfrm>
          <a:prstGeom prst="rect">
            <a:avLst/>
          </a:prstGeom>
        </p:spPr>
      </p:pic>
      <p:pic>
        <p:nvPicPr>
          <p:cNvPr id="20" name="Picture 19">
            <a:extLst>
              <a:ext uri="{FF2B5EF4-FFF2-40B4-BE49-F238E27FC236}">
                <a16:creationId xmlns:a16="http://schemas.microsoft.com/office/drawing/2014/main" id="{52593F1D-E31B-B440-E574-63F75FB8E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800" y="1097277"/>
            <a:ext cx="1859549" cy="2477441"/>
          </a:xfrm>
          <a:prstGeom prst="rect">
            <a:avLst/>
          </a:prstGeom>
        </p:spPr>
      </p:pic>
      <p:sp>
        <p:nvSpPr>
          <p:cNvPr id="23" name="TextBox 22">
            <a:extLst>
              <a:ext uri="{FF2B5EF4-FFF2-40B4-BE49-F238E27FC236}">
                <a16:creationId xmlns:a16="http://schemas.microsoft.com/office/drawing/2014/main" id="{DDEA7C7C-6072-13AF-7BF3-0982B1EF1272}"/>
              </a:ext>
            </a:extLst>
          </p:cNvPr>
          <p:cNvSpPr txBox="1"/>
          <p:nvPr/>
        </p:nvSpPr>
        <p:spPr>
          <a:xfrm>
            <a:off x="921341" y="805310"/>
            <a:ext cx="168915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Syed Aun Ali (K200286)</a:t>
            </a:r>
            <a:endParaRPr lang="en-PK"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BEC56E-4CD1-351E-9E08-7CB8EE8D71A3}"/>
              </a:ext>
            </a:extLst>
          </p:cNvPr>
          <p:cNvSpPr txBox="1"/>
          <p:nvPr/>
        </p:nvSpPr>
        <p:spPr>
          <a:xfrm>
            <a:off x="4046720" y="795294"/>
            <a:ext cx="161116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Mudabbir (K200273)</a:t>
            </a:r>
            <a:endParaRPr lang="en-PK"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B83F4C0-CF21-922C-39DA-57047617678A}"/>
              </a:ext>
            </a:extLst>
          </p:cNvPr>
          <p:cNvSpPr txBox="1"/>
          <p:nvPr/>
        </p:nvSpPr>
        <p:spPr>
          <a:xfrm>
            <a:off x="6986018" y="805310"/>
            <a:ext cx="1380415"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Fahad (K200441)</a:t>
            </a:r>
            <a:endParaRPr lang="en-PK" sz="11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EF30BAF-47D5-0300-8753-38C56A16E9B9}"/>
              </a:ext>
            </a:extLst>
          </p:cNvPr>
          <p:cNvSpPr txBox="1"/>
          <p:nvPr/>
        </p:nvSpPr>
        <p:spPr>
          <a:xfrm>
            <a:off x="737256" y="3678545"/>
            <a:ext cx="2062039"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Collecting Dataset</a:t>
            </a:r>
            <a:endParaRPr lang="en-PK" dirty="0"/>
          </a:p>
        </p:txBody>
      </p:sp>
      <p:cxnSp>
        <p:nvCxnSpPr>
          <p:cNvPr id="2" name="Straight Connector 1">
            <a:extLst>
              <a:ext uri="{FF2B5EF4-FFF2-40B4-BE49-F238E27FC236}">
                <a16:creationId xmlns:a16="http://schemas.microsoft.com/office/drawing/2014/main" id="{9317549E-E746-B703-3ED3-3849C0DA828D}"/>
              </a:ext>
            </a:extLst>
          </p:cNvPr>
          <p:cNvCxnSpPr>
            <a:cxnSpLocks/>
          </p:cNvCxnSpPr>
          <p:nvPr/>
        </p:nvCxnSpPr>
        <p:spPr>
          <a:xfrm>
            <a:off x="939781"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96A5C3-75E0-E88C-7FF2-CF3E8D4C3E88}"/>
              </a:ext>
            </a:extLst>
          </p:cNvPr>
          <p:cNvCxnSpPr>
            <a:cxnSpLocks/>
          </p:cNvCxnSpPr>
          <p:nvPr/>
        </p:nvCxnSpPr>
        <p:spPr>
          <a:xfrm>
            <a:off x="4062473"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12722E-526D-1AFD-2721-8533D9746B28}"/>
              </a:ext>
            </a:extLst>
          </p:cNvPr>
          <p:cNvCxnSpPr>
            <a:cxnSpLocks/>
          </p:cNvCxnSpPr>
          <p:nvPr/>
        </p:nvCxnSpPr>
        <p:spPr>
          <a:xfrm>
            <a:off x="7066625" y="1039475"/>
            <a:ext cx="1198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9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B4CA14-871E-BB38-3412-B64DE80F3C25}"/>
              </a:ext>
            </a:extLst>
          </p:cNvPr>
          <p:cNvSpPr txBox="1"/>
          <p:nvPr/>
        </p:nvSpPr>
        <p:spPr>
          <a:xfrm>
            <a:off x="1662545" y="2736501"/>
            <a:ext cx="4433455"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THANK YOU!</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ANY QUESTIONS?</a:t>
            </a:r>
            <a:endParaRPr lang="en-PK"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8B0FCD-2F27-903B-BD0C-648F76DDFDE9}"/>
              </a:ext>
            </a:extLst>
          </p:cNvPr>
          <p:cNvPicPr>
            <a:picLocks noChangeAspect="1"/>
          </p:cNvPicPr>
          <p:nvPr/>
        </p:nvPicPr>
        <p:blipFill rotWithShape="1">
          <a:blip r:embed="rId2">
            <a:extLst>
              <a:ext uri="{28A0092B-C50C-407E-A947-70E740481C1C}">
                <a14:useLocalDpi xmlns:a14="http://schemas.microsoft.com/office/drawing/2010/main" val="0"/>
              </a:ext>
            </a:extLst>
          </a:blip>
          <a:srcRect l="33073"/>
          <a:stretch/>
        </p:blipFill>
        <p:spPr>
          <a:xfrm>
            <a:off x="6800295" y="1536068"/>
            <a:ext cx="4505015" cy="3785863"/>
          </a:xfrm>
          <a:prstGeom prst="rect">
            <a:avLst/>
          </a:prstGeom>
        </p:spPr>
      </p:pic>
    </p:spTree>
    <p:extLst>
      <p:ext uri="{BB962C8B-B14F-4D97-AF65-F5344CB8AC3E}">
        <p14:creationId xmlns:p14="http://schemas.microsoft.com/office/powerpoint/2010/main" val="384859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EEBA-C6DD-64B8-F3A0-DE8FF1343E76}"/>
              </a:ext>
            </a:extLst>
          </p:cNvPr>
          <p:cNvSpPr>
            <a:spLocks noGrp="1"/>
          </p:cNvSpPr>
          <p:nvPr>
            <p:ph type="ctrTitle"/>
          </p:nvPr>
        </p:nvSpPr>
        <p:spPr>
          <a:xfrm>
            <a:off x="1049044" y="899809"/>
            <a:ext cx="1495373" cy="319596"/>
          </a:xfrm>
        </p:spPr>
        <p:txBody>
          <a:bodyPr>
            <a:noAutofit/>
          </a:bodyPr>
          <a:lstStyle/>
          <a:p>
            <a:r>
              <a:rPr lang="en-US" sz="2400" b="1" i="0" dirty="0">
                <a:effectLst/>
                <a:latin typeface="Times New Roman" panose="02020603050405020304" pitchFamily="18" charset="0"/>
                <a:cs typeface="Times New Roman" panose="02020603050405020304" pitchFamily="18" charset="0"/>
              </a:rPr>
              <a:t>Roadmap</a:t>
            </a:r>
            <a:endParaRPr lang="en-PK"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9C436DF-2084-6A40-3732-575C63975327}"/>
              </a:ext>
            </a:extLst>
          </p:cNvPr>
          <p:cNvSpPr txBox="1"/>
          <p:nvPr/>
        </p:nvSpPr>
        <p:spPr>
          <a:xfrm>
            <a:off x="1049044" y="1446551"/>
            <a:ext cx="3516959" cy="4247317"/>
          </a:xfrm>
          <a:prstGeom prst="rect">
            <a:avLst/>
          </a:prstGeom>
          <a:noFill/>
        </p:spPr>
        <p:txBody>
          <a:bodyPr wrap="square" rtlCol="0">
            <a:spAutoFit/>
          </a:bodyPr>
          <a:lstStyle/>
          <a:p>
            <a:r>
              <a:rPr lang="en-US" dirty="0">
                <a:effectLst/>
              </a:rPr>
              <a:t>Introduction</a:t>
            </a:r>
          </a:p>
          <a:p>
            <a:r>
              <a:rPr lang="en-US" dirty="0">
                <a:effectLst/>
              </a:rPr>
              <a:t>Problem Statement</a:t>
            </a:r>
          </a:p>
          <a:p>
            <a:r>
              <a:rPr lang="en-US" dirty="0"/>
              <a:t>Scenario Comparison</a:t>
            </a:r>
          </a:p>
          <a:p>
            <a:r>
              <a:rPr lang="en-US" dirty="0">
                <a:effectLst/>
              </a:rPr>
              <a:t>Objectives</a:t>
            </a:r>
          </a:p>
          <a:p>
            <a:r>
              <a:rPr lang="en-US" dirty="0"/>
              <a:t>Literature Review</a:t>
            </a:r>
          </a:p>
          <a:p>
            <a:r>
              <a:rPr lang="en-US" dirty="0"/>
              <a:t>Data Collection</a:t>
            </a:r>
          </a:p>
          <a:p>
            <a:r>
              <a:rPr lang="en-US" dirty="0">
                <a:effectLst/>
              </a:rPr>
              <a:t>Methodology</a:t>
            </a:r>
          </a:p>
          <a:p>
            <a:r>
              <a:rPr lang="en-US" dirty="0">
                <a:effectLst/>
              </a:rPr>
              <a:t>Methodology Flow Diagram</a:t>
            </a:r>
          </a:p>
          <a:p>
            <a:r>
              <a:rPr lang="en-US" dirty="0">
                <a:effectLst/>
              </a:rPr>
              <a:t>Results</a:t>
            </a:r>
          </a:p>
          <a:p>
            <a:r>
              <a:rPr lang="en-US" dirty="0">
                <a:effectLst/>
              </a:rPr>
              <a:t>Implementation</a:t>
            </a:r>
          </a:p>
          <a:p>
            <a:r>
              <a:rPr lang="en-US"/>
              <a:t>Gantt Chart</a:t>
            </a:r>
            <a:endParaRPr lang="en-US" dirty="0">
              <a:effectLst/>
            </a:endParaRPr>
          </a:p>
          <a:p>
            <a:r>
              <a:rPr lang="en-US" dirty="0">
                <a:effectLst/>
              </a:rPr>
              <a:t>Challenges</a:t>
            </a:r>
            <a:endParaRPr lang="en-US" dirty="0"/>
          </a:p>
          <a:p>
            <a:r>
              <a:rPr lang="en-US" dirty="0">
                <a:effectLst/>
              </a:rPr>
              <a:t>Contributions Towards Society</a:t>
            </a:r>
          </a:p>
          <a:p>
            <a:r>
              <a:rPr lang="en-US" dirty="0"/>
              <a:t>Budget</a:t>
            </a:r>
          </a:p>
          <a:p>
            <a:r>
              <a:rPr lang="en-US" dirty="0">
                <a:effectLst/>
              </a:rPr>
              <a:t>Conclusion </a:t>
            </a:r>
            <a:endParaRPr lang="en-US" dirty="0"/>
          </a:p>
        </p:txBody>
      </p:sp>
      <p:pic>
        <p:nvPicPr>
          <p:cNvPr id="10" name="Picture 9">
            <a:extLst>
              <a:ext uri="{FF2B5EF4-FFF2-40B4-BE49-F238E27FC236}">
                <a16:creationId xmlns:a16="http://schemas.microsoft.com/office/drawing/2014/main" id="{B54B9BCD-2EFD-34EB-067F-62ED3F2C4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731" y="1198485"/>
            <a:ext cx="4743450" cy="4743450"/>
          </a:xfrm>
          <a:prstGeom prst="rect">
            <a:avLst/>
          </a:prstGeom>
        </p:spPr>
      </p:pic>
    </p:spTree>
    <p:extLst>
      <p:ext uri="{BB962C8B-B14F-4D97-AF65-F5344CB8AC3E}">
        <p14:creationId xmlns:p14="http://schemas.microsoft.com/office/powerpoint/2010/main" val="23491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A3CE-6CC5-9403-9EA6-5D31105618FF}"/>
              </a:ext>
            </a:extLst>
          </p:cNvPr>
          <p:cNvSpPr>
            <a:spLocks noGrp="1"/>
          </p:cNvSpPr>
          <p:nvPr>
            <p:ph type="title"/>
          </p:nvPr>
        </p:nvSpPr>
        <p:spPr>
          <a:xfrm>
            <a:off x="839638" y="410347"/>
            <a:ext cx="5731276" cy="735706"/>
          </a:xfrm>
        </p:spPr>
        <p:txBody>
          <a:bodyPr>
            <a:normAutofit/>
          </a:bodyPr>
          <a:lstStyle/>
          <a:p>
            <a:r>
              <a:rPr lang="en-US" b="1" i="0" dirty="0">
                <a:solidFill>
                  <a:srgbClr val="D1D5DB"/>
                </a:solidFill>
                <a:effectLst/>
                <a:latin typeface="Times New Roman" panose="02020603050405020304" pitchFamily="18" charset="0"/>
                <a:cs typeface="Times New Roman" panose="02020603050405020304" pitchFamily="18" charset="0"/>
              </a:rPr>
              <a:t>Introduction</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C4BF33-93D6-3370-15C3-D7BAB0DF7C64}"/>
              </a:ext>
            </a:extLst>
          </p:cNvPr>
          <p:cNvSpPr>
            <a:spLocks noGrp="1"/>
          </p:cNvSpPr>
          <p:nvPr>
            <p:ph idx="1"/>
          </p:nvPr>
        </p:nvSpPr>
        <p:spPr>
          <a:xfrm>
            <a:off x="839638" y="1486086"/>
            <a:ext cx="4763494" cy="3905796"/>
          </a:xfrm>
        </p:spPr>
        <p:txBody>
          <a:bodyPr>
            <a:noAutofit/>
          </a:bodyPr>
          <a:lstStyle/>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 Bridging Sustainability Through Nutrient-Rich Solutions</a:t>
            </a:r>
          </a:p>
          <a:p>
            <a:pPr algn="just">
              <a:buFont typeface="Arial" panose="020B0604020202020204" pitchFamily="34" charset="0"/>
              <a:buChar char="•"/>
            </a:pPr>
            <a:r>
              <a:rPr lang="en-US" sz="1800" dirty="0">
                <a:solidFill>
                  <a:srgbClr val="D1D5DB"/>
                </a:solidFill>
                <a:latin typeface="Times New Roman" panose="02020603050405020304" pitchFamily="18" charset="0"/>
                <a:cs typeface="Times New Roman" panose="02020603050405020304" pitchFamily="18" charset="0"/>
              </a:rPr>
              <a:t>F</a:t>
            </a:r>
            <a:r>
              <a:rPr lang="en-US" sz="1800" b="0" i="0" dirty="0">
                <a:solidFill>
                  <a:srgbClr val="D1D5DB"/>
                </a:solidFill>
                <a:effectLst/>
                <a:latin typeface="Times New Roman" panose="02020603050405020304" pitchFamily="18" charset="0"/>
                <a:cs typeface="Times New Roman" panose="02020603050405020304" pitchFamily="18" charset="0"/>
              </a:rPr>
              <a:t>ocuses on bridging the gap between aquaculture and agriculture using modern technology.</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The primary objective is to develop an automated system for soil enrichment by integrating fish hydrolysate (and many other soil enrichment via fishery techniques) with compatible fish species.</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This project addresses the growing need for sustainable soil enrichment methods, particularly in the context of agriculture in Pakistan.</a:t>
            </a:r>
          </a:p>
          <a:p>
            <a:pPr marL="0" indent="0" algn="just">
              <a:buNone/>
            </a:pPr>
            <a:endParaRPr lang="en-PK"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4D4B73-C8C0-0C48-B27F-CFD3D949C8A8}"/>
              </a:ext>
            </a:extLst>
          </p:cNvPr>
          <p:cNvPicPr>
            <a:picLocks noChangeAspect="1"/>
          </p:cNvPicPr>
          <p:nvPr/>
        </p:nvPicPr>
        <p:blipFill rotWithShape="1">
          <a:blip r:embed="rId2">
            <a:extLst>
              <a:ext uri="{28A0092B-C50C-407E-A947-70E740481C1C}">
                <a14:useLocalDpi xmlns:a14="http://schemas.microsoft.com/office/drawing/2010/main" val="0"/>
              </a:ext>
            </a:extLst>
          </a:blip>
          <a:srcRect l="1280" r="1069" b="1739"/>
          <a:stretch/>
        </p:blipFill>
        <p:spPr>
          <a:xfrm>
            <a:off x="6754551" y="1916308"/>
            <a:ext cx="4597811" cy="3045351"/>
          </a:xfrm>
          <a:prstGeom prst="rect">
            <a:avLst/>
          </a:prstGeom>
        </p:spPr>
      </p:pic>
    </p:spTree>
    <p:extLst>
      <p:ext uri="{BB962C8B-B14F-4D97-AF65-F5344CB8AC3E}">
        <p14:creationId xmlns:p14="http://schemas.microsoft.com/office/powerpoint/2010/main" val="360378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EA5E41-831A-033F-C4A1-0DF4C2EFC9B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6677"/>
          <a:stretch/>
        </p:blipFill>
        <p:spPr>
          <a:xfrm>
            <a:off x="6569476" y="1626041"/>
            <a:ext cx="4916806" cy="3605917"/>
          </a:xfrm>
          <a:prstGeom prst="rect">
            <a:avLst/>
          </a:prstGeom>
        </p:spPr>
      </p:pic>
      <p:sp>
        <p:nvSpPr>
          <p:cNvPr id="3" name="Content Placeholder 2">
            <a:extLst>
              <a:ext uri="{FF2B5EF4-FFF2-40B4-BE49-F238E27FC236}">
                <a16:creationId xmlns:a16="http://schemas.microsoft.com/office/drawing/2014/main" id="{9FC14DDE-4DC9-7105-96E7-2F1B1DE17BB1}"/>
              </a:ext>
            </a:extLst>
          </p:cNvPr>
          <p:cNvSpPr>
            <a:spLocks noGrp="1"/>
          </p:cNvSpPr>
          <p:nvPr>
            <p:ph idx="1"/>
          </p:nvPr>
        </p:nvSpPr>
        <p:spPr>
          <a:xfrm>
            <a:off x="838200" y="1825625"/>
            <a:ext cx="4390748" cy="4351338"/>
          </a:xfrm>
        </p:spPr>
        <p:txBody>
          <a:bodyPr>
            <a:normAutofit/>
          </a:bodyPr>
          <a:lstStyle/>
          <a:p>
            <a:pPr algn="just">
              <a:buFont typeface="Arial" panose="020B0604020202020204" pitchFamily="34" charset="0"/>
              <a:buChar char="•"/>
            </a:pPr>
            <a:r>
              <a:rPr lang="en-US" sz="2000" dirty="0">
                <a:solidFill>
                  <a:srgbClr val="D1D5DB"/>
                </a:solidFill>
                <a:latin typeface="Times New Roman" panose="02020603050405020304" pitchFamily="18" charset="0"/>
                <a:cs typeface="Times New Roman" panose="02020603050405020304" pitchFamily="18" charset="0"/>
              </a:rPr>
              <a:t>In Pakistan, traditional agricultural practices and soil enrichment methods face significant challenges, including nutrient-poor soils and a lack of specifically tailored recommendations for farmers. Our project aims to develop a innovative system that bridges aquaculture and agriculture together and provide farmers with AI-driven solutions for soil enrichment. </a:t>
            </a: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553747F-F214-EB27-5DDC-4216D516E91B}"/>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Problem Statement</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9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7CEBD1A-FBFA-470E-5231-DE7A986783F8}"/>
              </a:ext>
            </a:extLst>
          </p:cNvPr>
          <p:cNvSpPr txBox="1">
            <a:spLocks/>
          </p:cNvSpPr>
          <p:nvPr/>
        </p:nvSpPr>
        <p:spPr>
          <a:xfrm>
            <a:off x="838200" y="4135123"/>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Proposed Scenario:</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3566E3-16D4-25B2-25AF-20E208B00C80}"/>
              </a:ext>
            </a:extLst>
          </p:cNvPr>
          <p:cNvPicPr>
            <a:picLocks noChangeAspect="1"/>
          </p:cNvPicPr>
          <p:nvPr/>
        </p:nvPicPr>
        <p:blipFill rotWithShape="1">
          <a:blip r:embed="rId2">
            <a:extLst>
              <a:ext uri="{28A0092B-C50C-407E-A947-70E740481C1C}">
                <a14:useLocalDpi xmlns:a14="http://schemas.microsoft.com/office/drawing/2010/main" val="0"/>
              </a:ext>
            </a:extLst>
          </a:blip>
          <a:srcRect b="2339"/>
          <a:stretch/>
        </p:blipFill>
        <p:spPr>
          <a:xfrm>
            <a:off x="4130752" y="3114586"/>
            <a:ext cx="8061248" cy="3743414"/>
          </a:xfrm>
          <a:prstGeom prst="rect">
            <a:avLst/>
          </a:prstGeom>
        </p:spPr>
      </p:pic>
      <p:sp>
        <p:nvSpPr>
          <p:cNvPr id="9" name="Title 1">
            <a:extLst>
              <a:ext uri="{FF2B5EF4-FFF2-40B4-BE49-F238E27FC236}">
                <a16:creationId xmlns:a16="http://schemas.microsoft.com/office/drawing/2014/main" id="{EAFB57BA-4ED4-9C9E-6DF2-DDCCF0EE0320}"/>
              </a:ext>
            </a:extLst>
          </p:cNvPr>
          <p:cNvSpPr txBox="1">
            <a:spLocks/>
          </p:cNvSpPr>
          <p:nvPr/>
        </p:nvSpPr>
        <p:spPr>
          <a:xfrm>
            <a:off x="838200" y="1128842"/>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Current Scenario:</a:t>
            </a:r>
            <a:endParaRPr lang="en-PK"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2ED447B-53F4-5BAE-A45B-68B1FF1101B2}"/>
              </a:ext>
            </a:extLst>
          </p:cNvPr>
          <p:cNvSpPr txBox="1"/>
          <p:nvPr/>
        </p:nvSpPr>
        <p:spPr>
          <a:xfrm>
            <a:off x="8976254" y="5547525"/>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cxnSp>
        <p:nvCxnSpPr>
          <p:cNvPr id="11" name="Connector: Elbow 10">
            <a:extLst>
              <a:ext uri="{FF2B5EF4-FFF2-40B4-BE49-F238E27FC236}">
                <a16:creationId xmlns:a16="http://schemas.microsoft.com/office/drawing/2014/main" id="{1ECC72AB-97E5-F79F-5193-4532D1008B8B}"/>
              </a:ext>
            </a:extLst>
          </p:cNvPr>
          <p:cNvCxnSpPr>
            <a:cxnSpLocks/>
          </p:cNvCxnSpPr>
          <p:nvPr/>
        </p:nvCxnSpPr>
        <p:spPr>
          <a:xfrm rot="16200000" flipH="1">
            <a:off x="8651724" y="4996930"/>
            <a:ext cx="475849" cy="4545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72EBA86-D71B-98BC-51F3-20720B131857}"/>
              </a:ext>
            </a:extLst>
          </p:cNvPr>
          <p:cNvPicPr>
            <a:picLocks noChangeAspect="1"/>
          </p:cNvPicPr>
          <p:nvPr/>
        </p:nvPicPr>
        <p:blipFill rotWithShape="1">
          <a:blip r:embed="rId3">
            <a:extLst>
              <a:ext uri="{28A0092B-C50C-407E-A947-70E740481C1C}">
                <a14:useLocalDpi xmlns:a14="http://schemas.microsoft.com/office/drawing/2010/main" val="0"/>
              </a:ext>
            </a:extLst>
          </a:blip>
          <a:srcRect t="3748"/>
          <a:stretch/>
        </p:blipFill>
        <p:spPr>
          <a:xfrm>
            <a:off x="4130752" y="0"/>
            <a:ext cx="8061248" cy="3114586"/>
          </a:xfrm>
          <a:prstGeom prst="rect">
            <a:avLst/>
          </a:prstGeom>
        </p:spPr>
      </p:pic>
      <p:cxnSp>
        <p:nvCxnSpPr>
          <p:cNvPr id="16" name="Straight Connector 15">
            <a:extLst>
              <a:ext uri="{FF2B5EF4-FFF2-40B4-BE49-F238E27FC236}">
                <a16:creationId xmlns:a16="http://schemas.microsoft.com/office/drawing/2014/main" id="{C119266B-12BE-02A0-096F-DB80DB81A62E}"/>
              </a:ext>
            </a:extLst>
          </p:cNvPr>
          <p:cNvCxnSpPr/>
          <p:nvPr/>
        </p:nvCxnSpPr>
        <p:spPr>
          <a:xfrm>
            <a:off x="3249038" y="3219855"/>
            <a:ext cx="89429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F9AA04D-E83B-40AD-4FF5-2C6F21DFA00A}"/>
              </a:ext>
            </a:extLst>
          </p:cNvPr>
          <p:cNvSpPr/>
          <p:nvPr/>
        </p:nvSpPr>
        <p:spPr>
          <a:xfrm>
            <a:off x="4130752" y="63611"/>
            <a:ext cx="1965248" cy="795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3" name="TextBox 2">
            <a:extLst>
              <a:ext uri="{FF2B5EF4-FFF2-40B4-BE49-F238E27FC236}">
                <a16:creationId xmlns:a16="http://schemas.microsoft.com/office/drawing/2014/main" id="{12FE871D-989B-865D-2552-34CB6922F2B7}"/>
              </a:ext>
            </a:extLst>
          </p:cNvPr>
          <p:cNvSpPr txBox="1"/>
          <p:nvPr/>
        </p:nvSpPr>
        <p:spPr>
          <a:xfrm>
            <a:off x="4116263" y="-41542"/>
            <a:ext cx="3247489"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All the available unutilized resources</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C1DEF60-9E42-C434-FA4A-2537410B8161}"/>
              </a:ext>
            </a:extLst>
          </p:cNvPr>
          <p:cNvSpPr/>
          <p:nvPr/>
        </p:nvSpPr>
        <p:spPr>
          <a:xfrm>
            <a:off x="6303696" y="2710832"/>
            <a:ext cx="3730428" cy="2103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extBox 3">
            <a:extLst>
              <a:ext uri="{FF2B5EF4-FFF2-40B4-BE49-F238E27FC236}">
                <a16:creationId xmlns:a16="http://schemas.microsoft.com/office/drawing/2014/main" id="{7D9429BB-3DB0-8465-426A-C5026596A66C}"/>
              </a:ext>
            </a:extLst>
          </p:cNvPr>
          <p:cNvSpPr txBox="1"/>
          <p:nvPr/>
        </p:nvSpPr>
        <p:spPr>
          <a:xfrm>
            <a:off x="5485835" y="2829509"/>
            <a:ext cx="5366149"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Farmer does not know how to use the available resources to enrich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F8BFD16-BD0E-0622-6C22-FC367B402859}"/>
              </a:ext>
            </a:extLst>
          </p:cNvPr>
          <p:cNvSpPr/>
          <p:nvPr/>
        </p:nvSpPr>
        <p:spPr>
          <a:xfrm>
            <a:off x="7598421" y="230623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B9CEF1A5-9296-1472-8E9C-B003F968174C}"/>
              </a:ext>
            </a:extLst>
          </p:cNvPr>
          <p:cNvSpPr/>
          <p:nvPr/>
        </p:nvSpPr>
        <p:spPr>
          <a:xfrm>
            <a:off x="10581092" y="245690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a16="http://schemas.microsoft.com/office/drawing/2014/main" id="{ADC6D1D3-3B5C-860D-1793-97785ED01252}"/>
              </a:ext>
            </a:extLst>
          </p:cNvPr>
          <p:cNvSpPr txBox="1"/>
          <p:nvPr/>
        </p:nvSpPr>
        <p:spPr>
          <a:xfrm>
            <a:off x="7233927" y="2236231"/>
            <a:ext cx="1792927"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Confused Farmer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1FA0F2F-FDCB-0AFE-7F9B-F71A6418FFD2}"/>
              </a:ext>
            </a:extLst>
          </p:cNvPr>
          <p:cNvSpPr txBox="1"/>
          <p:nvPr/>
        </p:nvSpPr>
        <p:spPr>
          <a:xfrm>
            <a:off x="10491738" y="2289517"/>
            <a:ext cx="124264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Barren Soil</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E2752C9-1808-8C0E-F4F8-33E8C989B23A}"/>
              </a:ext>
            </a:extLst>
          </p:cNvPr>
          <p:cNvSpPr txBox="1"/>
          <p:nvPr/>
        </p:nvSpPr>
        <p:spPr>
          <a:xfrm>
            <a:off x="4130752" y="5400698"/>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F902D6BF-62EF-34E5-0DF3-1EE117634982}"/>
              </a:ext>
            </a:extLst>
          </p:cNvPr>
          <p:cNvSpPr/>
          <p:nvPr/>
        </p:nvSpPr>
        <p:spPr>
          <a:xfrm>
            <a:off x="4722920" y="4900474"/>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F39EAAE3-7908-E9FF-55B2-1369E9D7F9C1}"/>
              </a:ext>
            </a:extLst>
          </p:cNvPr>
          <p:cNvSpPr/>
          <p:nvPr/>
        </p:nvSpPr>
        <p:spPr>
          <a:xfrm>
            <a:off x="4955505" y="3897806"/>
            <a:ext cx="1747136"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477FC514-524F-C672-C01C-DF0EB41EC437}"/>
              </a:ext>
            </a:extLst>
          </p:cNvPr>
          <p:cNvSpPr/>
          <p:nvPr/>
        </p:nvSpPr>
        <p:spPr>
          <a:xfrm>
            <a:off x="5186039" y="5932160"/>
            <a:ext cx="1454164" cy="1628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17940534-490F-84D4-0F95-5A7525EDA309}"/>
              </a:ext>
            </a:extLst>
          </p:cNvPr>
          <p:cNvSpPr/>
          <p:nvPr/>
        </p:nvSpPr>
        <p:spPr>
          <a:xfrm>
            <a:off x="6113190" y="4900474"/>
            <a:ext cx="953435"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F930FFB2-489B-DD2C-7B23-034C9519796C}"/>
              </a:ext>
            </a:extLst>
          </p:cNvPr>
          <p:cNvSpPr/>
          <p:nvPr/>
        </p:nvSpPr>
        <p:spPr>
          <a:xfrm>
            <a:off x="9416101" y="4202968"/>
            <a:ext cx="1530066" cy="1807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TextBox 17">
            <a:extLst>
              <a:ext uri="{FF2B5EF4-FFF2-40B4-BE49-F238E27FC236}">
                <a16:creationId xmlns:a16="http://schemas.microsoft.com/office/drawing/2014/main" id="{5DEF79D3-4AE2-5CCA-F6C0-62D2A6F888DD}"/>
              </a:ext>
            </a:extLst>
          </p:cNvPr>
          <p:cNvSpPr txBox="1"/>
          <p:nvPr/>
        </p:nvSpPr>
        <p:spPr>
          <a:xfrm>
            <a:off x="4556018" y="3830534"/>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Fish image for best compatible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38AAD062-528D-B121-ED16-E890A5918EA1}"/>
              </a:ext>
            </a:extLst>
          </p:cNvPr>
          <p:cNvSpPr/>
          <p:nvPr/>
        </p:nvSpPr>
        <p:spPr>
          <a:xfrm>
            <a:off x="11429085" y="4426445"/>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9" name="TextBox 28">
            <a:extLst>
              <a:ext uri="{FF2B5EF4-FFF2-40B4-BE49-F238E27FC236}">
                <a16:creationId xmlns:a16="http://schemas.microsoft.com/office/drawing/2014/main" id="{A567D86D-FB70-013C-B227-2C5A81D63D40}"/>
              </a:ext>
            </a:extLst>
          </p:cNvPr>
          <p:cNvSpPr txBox="1"/>
          <p:nvPr/>
        </p:nvSpPr>
        <p:spPr>
          <a:xfrm>
            <a:off x="11500200" y="5449009"/>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1F84B79-9DEF-4999-9160-0C98ECBBC005}"/>
              </a:ext>
            </a:extLst>
          </p:cNvPr>
          <p:cNvSpPr txBox="1"/>
          <p:nvPr/>
        </p:nvSpPr>
        <p:spPr>
          <a:xfrm>
            <a:off x="8954872" y="4075913"/>
            <a:ext cx="2690160"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Processed file with relevant details</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8B5EC78-F513-C20C-057E-838858137D2D}"/>
              </a:ext>
            </a:extLst>
          </p:cNvPr>
          <p:cNvSpPr txBox="1"/>
          <p:nvPr/>
        </p:nvSpPr>
        <p:spPr>
          <a:xfrm>
            <a:off x="4695193" y="4822043"/>
            <a:ext cx="1701363"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Provides picture</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3A9B003-B813-CB30-A8B3-AE39312AF0BE}"/>
              </a:ext>
            </a:extLst>
          </p:cNvPr>
          <p:cNvSpPr txBox="1"/>
          <p:nvPr/>
        </p:nvSpPr>
        <p:spPr>
          <a:xfrm>
            <a:off x="4556018" y="5834922"/>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Soil image for best compatible fish</a:t>
            </a:r>
            <a:endParaRPr lang="en-PK"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85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2B875-D5CA-7A8E-73FD-41DB3517FB20}"/>
              </a:ext>
            </a:extLst>
          </p:cNvPr>
          <p:cNvSpPr>
            <a:spLocks noGrp="1"/>
          </p:cNvSpPr>
          <p:nvPr>
            <p:ph idx="1"/>
          </p:nvPr>
        </p:nvSpPr>
        <p:spPr>
          <a:xfrm>
            <a:off x="838200" y="1656404"/>
            <a:ext cx="5456068" cy="4055762"/>
          </a:xfrm>
        </p:spPr>
        <p:txBody>
          <a:bodyPr>
            <a:normAutofit lnSpcReduction="1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Build a comprehensive dataset of local Fish species and soil types. </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Develop a user-friendly mobile application that is capable of classifying  various kinds of local soil types and fish species via  smartphone’s camera.</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Develop a system that recommends most compatible and protein-rich fish species for a particular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Automate the fish hydrolysate system (and other techniques) for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Empower local farmers by providing them with an sustainable, efficient and technology-driven solution to enhance soil fertility, hereby improving crop yields.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B1EB0C70-5644-B4D2-09CF-8AAEF2BAF2E9}"/>
              </a:ext>
            </a:extLst>
          </p:cNvPr>
          <p:cNvSpPr txBox="1">
            <a:spLocks/>
          </p:cNvSpPr>
          <p:nvPr/>
        </p:nvSpPr>
        <p:spPr>
          <a:xfrm>
            <a:off x="838200" y="459095"/>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Objectives</a:t>
            </a:r>
            <a:endParaRPr lang="en-PK"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ED628C0-FC04-4CF0-46F4-A799C17CC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639" y="1555101"/>
            <a:ext cx="4980466" cy="4258368"/>
          </a:xfrm>
          <a:prstGeom prst="rect">
            <a:avLst/>
          </a:prstGeom>
        </p:spPr>
      </p:pic>
    </p:spTree>
    <p:extLst>
      <p:ext uri="{BB962C8B-B14F-4D97-AF65-F5344CB8AC3E}">
        <p14:creationId xmlns:p14="http://schemas.microsoft.com/office/powerpoint/2010/main" val="1368969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7656E1-64F9-132A-E87D-C80FF73B85D8}"/>
              </a:ext>
            </a:extLst>
          </p:cNvPr>
          <p:cNvSpPr txBox="1">
            <a:spLocks/>
          </p:cNvSpPr>
          <p:nvPr/>
        </p:nvSpPr>
        <p:spPr>
          <a:xfrm>
            <a:off x="838200" y="237154"/>
            <a:ext cx="4896775" cy="668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0" dirty="0">
                <a:solidFill>
                  <a:srgbClr val="D1D5DB"/>
                </a:solidFill>
                <a:effectLst/>
                <a:latin typeface="Times New Roman" panose="02020603050405020304" pitchFamily="18" charset="0"/>
                <a:cs typeface="Times New Roman" panose="02020603050405020304" pitchFamily="18" charset="0"/>
              </a:rPr>
              <a:t>Literature Review</a:t>
            </a:r>
            <a:endParaRPr lang="en-PK" sz="2800" dirty="0">
              <a:latin typeface="Times New Roman" panose="02020603050405020304" pitchFamily="18" charset="0"/>
              <a:cs typeface="Times New Roman" panose="02020603050405020304" pitchFamily="18" charset="0"/>
            </a:endParaRPr>
          </a:p>
        </p:txBody>
      </p:sp>
      <p:graphicFrame>
        <p:nvGraphicFramePr>
          <p:cNvPr id="5" name="Google Shape;204;p9">
            <a:extLst>
              <a:ext uri="{FF2B5EF4-FFF2-40B4-BE49-F238E27FC236}">
                <a16:creationId xmlns:a16="http://schemas.microsoft.com/office/drawing/2014/main" id="{C0912B83-0F75-6068-B9AB-A01719F767EB}"/>
              </a:ext>
            </a:extLst>
          </p:cNvPr>
          <p:cNvGraphicFramePr/>
          <p:nvPr>
            <p:extLst>
              <p:ext uri="{D42A27DB-BD31-4B8C-83A1-F6EECF244321}">
                <p14:modId xmlns:p14="http://schemas.microsoft.com/office/powerpoint/2010/main" val="3691503128"/>
              </p:ext>
            </p:extLst>
          </p:nvPr>
        </p:nvGraphicFramePr>
        <p:xfrm>
          <a:off x="838200" y="905523"/>
          <a:ext cx="10827056" cy="5218971"/>
        </p:xfrm>
        <a:graphic>
          <a:graphicData uri="http://schemas.openxmlformats.org/drawingml/2006/table">
            <a:tbl>
              <a:tblPr firstRow="1" firstCol="1">
                <a:tableStyleId>{93296810-A885-4BE3-A3E7-6D5BEEA58F35}</a:tableStyleId>
              </a:tblPr>
              <a:tblGrid>
                <a:gridCol w="2065121">
                  <a:extLst>
                    <a:ext uri="{9D8B030D-6E8A-4147-A177-3AD203B41FA5}">
                      <a16:colId xmlns:a16="http://schemas.microsoft.com/office/drawing/2014/main" val="20000"/>
                    </a:ext>
                  </a:extLst>
                </a:gridCol>
                <a:gridCol w="2065121">
                  <a:extLst>
                    <a:ext uri="{9D8B030D-6E8A-4147-A177-3AD203B41FA5}">
                      <a16:colId xmlns:a16="http://schemas.microsoft.com/office/drawing/2014/main" val="20001"/>
                    </a:ext>
                  </a:extLst>
                </a:gridCol>
                <a:gridCol w="2192517">
                  <a:extLst>
                    <a:ext uri="{9D8B030D-6E8A-4147-A177-3AD203B41FA5}">
                      <a16:colId xmlns:a16="http://schemas.microsoft.com/office/drawing/2014/main" val="20002"/>
                    </a:ext>
                  </a:extLst>
                </a:gridCol>
                <a:gridCol w="2333306">
                  <a:extLst>
                    <a:ext uri="{9D8B030D-6E8A-4147-A177-3AD203B41FA5}">
                      <a16:colId xmlns:a16="http://schemas.microsoft.com/office/drawing/2014/main" val="20003"/>
                    </a:ext>
                  </a:extLst>
                </a:gridCol>
                <a:gridCol w="2170991">
                  <a:extLst>
                    <a:ext uri="{9D8B030D-6E8A-4147-A177-3AD203B41FA5}">
                      <a16:colId xmlns:a16="http://schemas.microsoft.com/office/drawing/2014/main" val="20004"/>
                    </a:ext>
                  </a:extLst>
                </a:gridCol>
              </a:tblGrid>
              <a:tr h="399638">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Published</a:t>
                      </a:r>
                      <a:r>
                        <a:rPr lang="en-US" sz="1600" u="none" strike="noStrike" cap="none" baseline="0" dirty="0">
                          <a:latin typeface="Times New Roman" panose="02020603050405020304" pitchFamily="18" charset="0"/>
                          <a:cs typeface="Times New Roman" panose="02020603050405020304" pitchFamily="18" charset="0"/>
                          <a:sym typeface="Times New Roman"/>
                        </a:rPr>
                        <a:t> in year</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Article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Authors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Field of study</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Targeted Outcome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extLst>
                  <a:ext uri="{0D108BD9-81ED-4DB2-BD59-A6C34878D82A}">
                    <a16:rowId xmlns:a16="http://schemas.microsoft.com/office/drawing/2014/main" val="10000"/>
                  </a:ext>
                </a:extLst>
              </a:tr>
              <a:tr h="1162831">
                <a:tc>
                  <a:txBody>
                    <a:bodyPr/>
                    <a:lstStyle/>
                    <a:p>
                      <a:pPr marL="0" marR="0" lvl="0" indent="0" algn="ctr" rtl="0">
                        <a:spcBef>
                          <a:spcPts val="0"/>
                        </a:spcBef>
                        <a:spcAft>
                          <a:spcPts val="0"/>
                        </a:spcAft>
                        <a:buNone/>
                      </a:pPr>
                      <a:r>
                        <a:rPr lang="en-US" sz="1600" baseline="0" dirty="0">
                          <a:solidFill>
                            <a:schemeClr val="tx1"/>
                          </a:solidFill>
                          <a:latin typeface="Times New Roman" panose="02020603050405020304" pitchFamily="18" charset="0"/>
                          <a:cs typeface="Times New Roman" panose="02020603050405020304" pitchFamily="18" charset="0"/>
                        </a:rPr>
                        <a:t>2020</a:t>
                      </a:r>
                      <a:endPar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Deep Learning In Aquaculture: A Review</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Ming Sun , </a:t>
                      </a:r>
                      <a:r>
                        <a:rPr lang="en-US" sz="1600" dirty="0" err="1">
                          <a:latin typeface="Times New Roman" panose="02020603050405020304" pitchFamily="18" charset="0"/>
                          <a:cs typeface="Times New Roman" panose="02020603050405020304" pitchFamily="18" charset="0"/>
                        </a:rPr>
                        <a:t>Xiaofen</a:t>
                      </a:r>
                      <a:r>
                        <a:rPr lang="en-US" sz="1600" dirty="0">
                          <a:latin typeface="Times New Roman" panose="02020603050405020304" pitchFamily="18" charset="0"/>
                          <a:cs typeface="Times New Roman" panose="02020603050405020304" pitchFamily="18" charset="0"/>
                        </a:rPr>
                        <a:t> Yang, </a:t>
                      </a:r>
                      <a:r>
                        <a:rPr lang="en-US" sz="1600" dirty="0" err="1">
                          <a:latin typeface="Times New Roman" panose="02020603050405020304" pitchFamily="18" charset="0"/>
                          <a:cs typeface="Times New Roman" panose="02020603050405020304" pitchFamily="18" charset="0"/>
                        </a:rPr>
                        <a:t>Yinggang</a:t>
                      </a:r>
                      <a:r>
                        <a:rPr lang="en-US" sz="1600" dirty="0">
                          <a:latin typeface="Times New Roman" panose="02020603050405020304" pitchFamily="18" charset="0"/>
                          <a:cs typeface="Times New Roman" panose="02020603050405020304" pitchFamily="18" charset="0"/>
                        </a:rPr>
                        <a:t> Xie</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Aquaculture, Deep Learning, Neural Network</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Smart Fish Health Assessment System Along With Its Classification</a:t>
                      </a:r>
                      <a:endPar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4256513399"/>
                  </a:ext>
                </a:extLst>
              </a:tr>
              <a:tr h="2104008">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2019</a:t>
                      </a:r>
                      <a:endPar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Fish-</a:t>
                      </a:r>
                      <a:r>
                        <a:rPr lang="en-US" sz="1600" u="none" strike="noStrike" cap="none" dirty="0" err="1">
                          <a:latin typeface="Times New Roman" panose="02020603050405020304" pitchFamily="18" charset="0"/>
                          <a:cs typeface="Times New Roman" panose="02020603050405020304" pitchFamily="18" charset="0"/>
                          <a:sym typeface="Times New Roman"/>
                        </a:rPr>
                        <a:t>pak</a:t>
                      </a:r>
                      <a:r>
                        <a:rPr lang="en-US" sz="1600" u="none" strike="noStrike" cap="none" dirty="0">
                          <a:latin typeface="Times New Roman" panose="02020603050405020304" pitchFamily="18" charset="0"/>
                          <a:cs typeface="Times New Roman" panose="02020603050405020304" pitchFamily="18" charset="0"/>
                          <a:sym typeface="Times New Roman"/>
                        </a:rPr>
                        <a:t>: Fish Species Dataset From Pakistan For Visual Features Based Classification</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Syed Zakir Hussain Shah , Hafiz Tayyab Rauf , Muhammad </a:t>
                      </a:r>
                      <a:r>
                        <a:rPr lang="en-US" sz="1600" dirty="0" err="1">
                          <a:latin typeface="Times New Roman" panose="02020603050405020304" pitchFamily="18" charset="0"/>
                          <a:cs typeface="Times New Roman" panose="02020603050405020304" pitchFamily="18" charset="0"/>
                        </a:rPr>
                        <a:t>Ikramullah</a:t>
                      </a:r>
                      <a:r>
                        <a:rPr lang="en-US" sz="1600" dirty="0">
                          <a:latin typeface="Times New Roman" panose="02020603050405020304" pitchFamily="18" charset="0"/>
                          <a:cs typeface="Times New Roman" panose="02020603050405020304" pitchFamily="18" charset="0"/>
                        </a:rPr>
                        <a:t> , Malik Shahzaib Khalid , Muhammad Farooq , </a:t>
                      </a:r>
                      <a:r>
                        <a:rPr lang="en-US" sz="1600" dirty="0" err="1">
                          <a:latin typeface="Times New Roman" panose="02020603050405020304" pitchFamily="18" charset="0"/>
                          <a:cs typeface="Times New Roman" panose="02020603050405020304" pitchFamily="18" charset="0"/>
                        </a:rPr>
                        <a:t>Mahroze</a:t>
                      </a:r>
                      <a:r>
                        <a:rPr lang="en-US" sz="1600" dirty="0">
                          <a:latin typeface="Times New Roman" panose="02020603050405020304" pitchFamily="18" charset="0"/>
                          <a:cs typeface="Times New Roman" panose="02020603050405020304" pitchFamily="18" charset="0"/>
                        </a:rPr>
                        <a:t> Fatima , Syed Ahmad Chan Bukhari </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Deep Learning And Computer Vision </a:t>
                      </a:r>
                    </a:p>
                  </a:txBody>
                  <a:tcPr marL="89453" marR="89453" marT="44727" marB="89444"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Classification Of Locally Available Fishes In Pakistan </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89444" anchor="ctr"/>
                </a:tc>
                <a:extLst>
                  <a:ext uri="{0D108BD9-81ED-4DB2-BD59-A6C34878D82A}">
                    <a16:rowId xmlns:a16="http://schemas.microsoft.com/office/drawing/2014/main" val="10001"/>
                  </a:ext>
                </a:extLst>
              </a:tr>
              <a:tr h="1276770">
                <a:tc>
                  <a:txBody>
                    <a:bodyPr/>
                    <a:lstStyle/>
                    <a:p>
                      <a:pPr marL="0" marR="0" lvl="0" indent="0" algn="ctr" rtl="0">
                        <a:spcBef>
                          <a:spcPts val="0"/>
                        </a:spcBef>
                        <a:spcAft>
                          <a:spcPts val="0"/>
                        </a:spcAft>
                        <a:buNone/>
                      </a:pPr>
                      <a:r>
                        <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2018</a:t>
                      </a: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A Fish Classification On Images Using Transfer Learning And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Matlab</a:t>
                      </a:r>
                      <a:endPar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Suryadiputra</a:t>
                      </a: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Liawatimena</a:t>
                      </a: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Yaya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Heryadi</a:t>
                      </a: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Lukas; Agung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Trisetyarso</a:t>
                      </a: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Antoni Wibowo;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Bahtiar</a:t>
                      </a: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Saleh Abbas; Erland </a:t>
                      </a:r>
                      <a:r>
                        <a:rPr lang="en-US" sz="160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Barlian</a:t>
                      </a:r>
                      <a:endPar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Image Classification, Machine Learning, Marine Animals </a:t>
                      </a: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Fish Classification Using </a:t>
                      </a:r>
                      <a:r>
                        <a:rPr lang="en-US" sz="1600" b="0" i="0" u="none" strike="noStrike" cap="none" dirty="0" err="1">
                          <a:solidFill>
                            <a:schemeClr val="bg1"/>
                          </a:solidFill>
                          <a:latin typeface="Times New Roman" panose="02020603050405020304" pitchFamily="18" charset="0"/>
                          <a:ea typeface="Times New Roman"/>
                          <a:cs typeface="Times New Roman" panose="02020603050405020304" pitchFamily="18" charset="0"/>
                          <a:sym typeface="Times New Roman"/>
                        </a:rPr>
                        <a:t>Matlab</a:t>
                      </a:r>
                      <a:endParaRPr lang="en-US" sz="16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1060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5AE5E7-FB56-A829-A819-0EA6038B824E}"/>
              </a:ext>
            </a:extLst>
          </p:cNvPr>
          <p:cNvSpPr txBox="1">
            <a:spLocks/>
          </p:cNvSpPr>
          <p:nvPr/>
        </p:nvSpPr>
        <p:spPr>
          <a:xfrm>
            <a:off x="838200" y="459095"/>
            <a:ext cx="5731276"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Literature Review … (continued)</a:t>
            </a:r>
            <a:endParaRPr lang="en-PK" dirty="0">
              <a:latin typeface="Times New Roman" panose="02020603050405020304" pitchFamily="18" charset="0"/>
              <a:cs typeface="Times New Roman" panose="02020603050405020304" pitchFamily="18" charset="0"/>
            </a:endParaRPr>
          </a:p>
        </p:txBody>
      </p:sp>
      <p:graphicFrame>
        <p:nvGraphicFramePr>
          <p:cNvPr id="6" name="Google Shape;204;p9">
            <a:extLst>
              <a:ext uri="{FF2B5EF4-FFF2-40B4-BE49-F238E27FC236}">
                <a16:creationId xmlns:a16="http://schemas.microsoft.com/office/drawing/2014/main" id="{75B7BAE5-2898-7C0E-D1D5-7A75E7FB65E4}"/>
              </a:ext>
            </a:extLst>
          </p:cNvPr>
          <p:cNvGraphicFramePr/>
          <p:nvPr>
            <p:extLst>
              <p:ext uri="{D42A27DB-BD31-4B8C-83A1-F6EECF244321}">
                <p14:modId xmlns:p14="http://schemas.microsoft.com/office/powerpoint/2010/main" val="3328057243"/>
              </p:ext>
            </p:extLst>
          </p:nvPr>
        </p:nvGraphicFramePr>
        <p:xfrm>
          <a:off x="822665" y="1440095"/>
          <a:ext cx="10628436" cy="4259256"/>
        </p:xfrm>
        <a:graphic>
          <a:graphicData uri="http://schemas.openxmlformats.org/drawingml/2006/table">
            <a:tbl>
              <a:tblPr firstRow="1" firstCol="1">
                <a:tableStyleId>{93296810-A885-4BE3-A3E7-6D5BEEA58F35}</a:tableStyleId>
              </a:tblPr>
              <a:tblGrid>
                <a:gridCol w="2027237">
                  <a:extLst>
                    <a:ext uri="{9D8B030D-6E8A-4147-A177-3AD203B41FA5}">
                      <a16:colId xmlns:a16="http://schemas.microsoft.com/office/drawing/2014/main" val="20000"/>
                    </a:ext>
                  </a:extLst>
                </a:gridCol>
                <a:gridCol w="2027237">
                  <a:extLst>
                    <a:ext uri="{9D8B030D-6E8A-4147-A177-3AD203B41FA5}">
                      <a16:colId xmlns:a16="http://schemas.microsoft.com/office/drawing/2014/main" val="20001"/>
                    </a:ext>
                  </a:extLst>
                </a:gridCol>
                <a:gridCol w="2152296">
                  <a:extLst>
                    <a:ext uri="{9D8B030D-6E8A-4147-A177-3AD203B41FA5}">
                      <a16:colId xmlns:a16="http://schemas.microsoft.com/office/drawing/2014/main" val="20002"/>
                    </a:ext>
                  </a:extLst>
                </a:gridCol>
                <a:gridCol w="2290502">
                  <a:extLst>
                    <a:ext uri="{9D8B030D-6E8A-4147-A177-3AD203B41FA5}">
                      <a16:colId xmlns:a16="http://schemas.microsoft.com/office/drawing/2014/main" val="20003"/>
                    </a:ext>
                  </a:extLst>
                </a:gridCol>
                <a:gridCol w="2131164">
                  <a:extLst>
                    <a:ext uri="{9D8B030D-6E8A-4147-A177-3AD203B41FA5}">
                      <a16:colId xmlns:a16="http://schemas.microsoft.com/office/drawing/2014/main" val="20004"/>
                    </a:ext>
                  </a:extLst>
                </a:gridCol>
              </a:tblGrid>
              <a:tr h="154908">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Published</a:t>
                      </a:r>
                      <a:r>
                        <a:rPr lang="en-US" sz="1600" u="none" strike="noStrike" cap="none" baseline="0" dirty="0">
                          <a:latin typeface="Times New Roman" panose="02020603050405020304" pitchFamily="18" charset="0"/>
                          <a:cs typeface="Times New Roman" panose="02020603050405020304" pitchFamily="18" charset="0"/>
                          <a:sym typeface="Times New Roman"/>
                        </a:rPr>
                        <a:t> in year</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Article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Authors</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Field of study</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tc>
                  <a:txBody>
                    <a:bodyPr/>
                    <a:lstStyle/>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Times New Roman"/>
                        </a:rPr>
                        <a:t>Targeted Outcome</a:t>
                      </a:r>
                      <a:endParaRPr sz="1600" b="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tc>
                <a:extLst>
                  <a:ext uri="{0D108BD9-81ED-4DB2-BD59-A6C34878D82A}">
                    <a16:rowId xmlns:a16="http://schemas.microsoft.com/office/drawing/2014/main" val="10000"/>
                  </a:ext>
                </a:extLst>
              </a:tr>
              <a:tr h="891565">
                <a:tc>
                  <a:txBody>
                    <a:bodyPr/>
                    <a:lstStyle/>
                    <a:p>
                      <a:pPr marL="0" marR="0" lvl="0" indent="0" algn="ctr" rtl="0">
                        <a:spcBef>
                          <a:spcPts val="0"/>
                        </a:spcBef>
                        <a:spcAft>
                          <a:spcPts val="0"/>
                        </a:spcAft>
                        <a:buNone/>
                      </a:pPr>
                      <a:r>
                        <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2018</a:t>
                      </a: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Aquaculture In Pakistan: Challenges And Opportunities</a:t>
                      </a:r>
                    </a:p>
                  </a:txBody>
                  <a:tcPr marL="89453" marR="89453" marT="44727" marB="44727" anchor="ctr"/>
                </a:tc>
                <a:tc>
                  <a:txBody>
                    <a:bodyPr/>
                    <a:lstStyle/>
                    <a:p>
                      <a:pPr marL="0" marR="0" lvl="0" indent="0" algn="ctr" rtl="0">
                        <a:spcBef>
                          <a:spcPts val="0"/>
                        </a:spcBef>
                        <a:spcAft>
                          <a:spcPts val="0"/>
                        </a:spcAft>
                        <a:buNone/>
                      </a:pPr>
                      <a:r>
                        <a:rPr lang="en-US" sz="16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Muhammad Younis Laghari</a:t>
                      </a: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Aquaculture, Challenges, Natural Resources, Opportunities, Pakistan, Production</a:t>
                      </a: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Detailed Description On Aquaculture In Pakistan</a:t>
                      </a:r>
                    </a:p>
                  </a:txBody>
                  <a:tcPr marL="89453" marR="89453" marT="44727" marB="44727" anchor="ctr"/>
                </a:tc>
                <a:extLst>
                  <a:ext uri="{0D108BD9-81ED-4DB2-BD59-A6C34878D82A}">
                    <a16:rowId xmlns:a16="http://schemas.microsoft.com/office/drawing/2014/main" val="2102971381"/>
                  </a:ext>
                </a:extLst>
              </a:tr>
              <a:tr h="891565">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2011</a:t>
                      </a:r>
                      <a:endPar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Composting Fish Waste And Seaweed To Produce A Fertilizer For Use In Organic Agriculture Author Links Open Overlay Panel</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effectLst/>
                          <a:latin typeface="Times New Roman" panose="02020603050405020304" pitchFamily="18" charset="0"/>
                          <a:cs typeface="Times New Roman" panose="02020603050405020304" pitchFamily="18" charset="0"/>
                        </a:rPr>
                        <a:t>Maria Elvira López-</a:t>
                      </a:r>
                      <a:r>
                        <a:rPr lang="en-US" sz="1600" dirty="0" err="1">
                          <a:effectLst/>
                          <a:latin typeface="Times New Roman" panose="02020603050405020304" pitchFamily="18" charset="0"/>
                          <a:cs typeface="Times New Roman" panose="02020603050405020304" pitchFamily="18" charset="0"/>
                        </a:rPr>
                        <a:t>mosquera</a:t>
                      </a:r>
                      <a:r>
                        <a:rPr lang="en-US" sz="1600" dirty="0">
                          <a:effectLst/>
                          <a:latin typeface="Times New Roman" panose="02020603050405020304" pitchFamily="18" charset="0"/>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Emilio Fernández-</a:t>
                      </a:r>
                      <a:r>
                        <a:rPr lang="en-US" sz="1600" dirty="0" err="1">
                          <a:effectLst/>
                          <a:latin typeface="Times New Roman" panose="02020603050405020304" pitchFamily="18" charset="0"/>
                          <a:cs typeface="Times New Roman" panose="02020603050405020304" pitchFamily="18" charset="0"/>
                        </a:rPr>
                        <a:t>lema</a:t>
                      </a:r>
                      <a:r>
                        <a:rPr lang="en-US" sz="1600" dirty="0">
                          <a:effectLst/>
                          <a:latin typeface="Times New Roman" panose="02020603050405020304" pitchFamily="18" charset="0"/>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Rubén Villares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Rafael Corral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Begoña</a:t>
                      </a:r>
                      <a:r>
                        <a:rPr lang="en-US" sz="1600" dirty="0">
                          <a:effectLst/>
                          <a:latin typeface="Times New Roman" panose="02020603050405020304" pitchFamily="18" charset="0"/>
                          <a:cs typeface="Times New Roman" panose="02020603050405020304" pitchFamily="18" charset="0"/>
                        </a:rPr>
                        <a:t> Alonso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Concepción Blanco </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dirty="0">
                          <a:latin typeface="Times New Roman" panose="02020603050405020304" pitchFamily="18" charset="0"/>
                          <a:cs typeface="Times New Roman" panose="02020603050405020304" pitchFamily="18" charset="0"/>
                        </a:rPr>
                        <a:t>Co-</a:t>
                      </a:r>
                      <a:r>
                        <a:rPr lang="en-US" sz="1600" dirty="0" err="1">
                          <a:latin typeface="Times New Roman" panose="02020603050405020304" pitchFamily="18" charset="0"/>
                          <a:cs typeface="Times New Roman" panose="02020603050405020304" pitchFamily="18" charset="0"/>
                        </a:rPr>
                        <a:t>compostingdrift</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seaweedfish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Offalorganic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Fertilizerpine</a:t>
                      </a:r>
                      <a:r>
                        <a:rPr lang="en-US" sz="1600" dirty="0">
                          <a:latin typeface="Times New Roman" panose="02020603050405020304" pitchFamily="18" charset="0"/>
                          <a:cs typeface="Times New Roman" panose="02020603050405020304" pitchFamily="18" charset="0"/>
                        </a:rPr>
                        <a:t> Bark</a:t>
                      </a:r>
                      <a:endParaRPr lang="en-US" sz="1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lnSpc>
                          <a:spcPct val="100000"/>
                        </a:lnSpc>
                        <a:spcBef>
                          <a:spcPts val="0"/>
                        </a:spcBef>
                        <a:spcAft>
                          <a:spcPts val="0"/>
                        </a:spcAft>
                        <a:buClr>
                          <a:srgbClr val="3F3F3F"/>
                        </a:buClr>
                        <a:buSzPts val="1600"/>
                        <a:buFont typeface="Times New Roman"/>
                        <a:buNone/>
                      </a:pPr>
                      <a:r>
                        <a:rPr lang="en-US" sz="1600" dirty="0">
                          <a:latin typeface="Times New Roman" panose="02020603050405020304" pitchFamily="18" charset="0"/>
                          <a:cs typeface="Times New Roman" panose="02020603050405020304" pitchFamily="18" charset="0"/>
                        </a:rPr>
                        <a:t>Utilizing Fish Waste As Fertilizers</a:t>
                      </a:r>
                      <a:endParaRPr lang="en-US" sz="16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10004"/>
                  </a:ext>
                </a:extLst>
              </a:tr>
              <a:tr h="891565">
                <a:tc>
                  <a:txBody>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cs typeface="Times New Roman" panose="02020603050405020304" pitchFamily="18" charset="0"/>
                        </a:rPr>
                        <a:t>1998</a:t>
                      </a:r>
                      <a:endParaRPr lang="en-US" sz="160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solidFill>
                      <a:schemeClr val="accent6">
                        <a:lumMod val="60000"/>
                        <a:lumOff val="40000"/>
                      </a:schemeClr>
                    </a:solidFill>
                  </a:tcP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Composting Of Fish And The Use Of Fish Compost As A Fertilizer</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Roinila</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Fish Compost Procedure For Soil Enrichment</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Detailed Description Of Fish Compost Procedure</a:t>
                      </a:r>
                      <a:endParaRPr lang="en-US" sz="160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endParaRPr>
                    </a:p>
                  </a:txBody>
                  <a:tcPr marL="89453" marR="89453" marT="44727" marB="44727" anchor="ctr"/>
                </a:tc>
                <a:extLst>
                  <a:ext uri="{0D108BD9-81ED-4DB2-BD59-A6C34878D82A}">
                    <a16:rowId xmlns:a16="http://schemas.microsoft.com/office/drawing/2014/main" val="4064817632"/>
                  </a:ext>
                </a:extLst>
              </a:tr>
            </a:tbl>
          </a:graphicData>
        </a:graphic>
      </p:graphicFrame>
    </p:spTree>
    <p:extLst>
      <p:ext uri="{BB962C8B-B14F-4D97-AF65-F5344CB8AC3E}">
        <p14:creationId xmlns:p14="http://schemas.microsoft.com/office/powerpoint/2010/main" val="20954848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943</TotalTime>
  <Words>1265</Words>
  <Application>Microsoft Office PowerPoint</Application>
  <PresentationFormat>Widescreen</PresentationFormat>
  <Paragraphs>196</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Lucida Sans Unicode</vt:lpstr>
      <vt:lpstr>Times New Roman</vt:lpstr>
      <vt:lpstr>Office Theme</vt:lpstr>
      <vt:lpstr>PowerPoint Presentation</vt:lpstr>
      <vt:lpstr>Team</vt:lpstr>
      <vt:lpstr>Roadmap</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Aun Ali</dc:creator>
  <cp:lastModifiedBy>Syed Aun Ali</cp:lastModifiedBy>
  <cp:revision>90</cp:revision>
  <dcterms:created xsi:type="dcterms:W3CDTF">2023-09-20T14:44:25Z</dcterms:created>
  <dcterms:modified xsi:type="dcterms:W3CDTF">2023-09-24T11:26:00Z</dcterms:modified>
</cp:coreProperties>
</file>